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420" r:id="rId3"/>
    <p:sldId id="257" r:id="rId4"/>
    <p:sldId id="421" r:id="rId5"/>
    <p:sldId id="422" r:id="rId6"/>
    <p:sldId id="423" r:id="rId7"/>
    <p:sldId id="426" r:id="rId8"/>
    <p:sldId id="444" r:id="rId9"/>
    <p:sldId id="445" r:id="rId10"/>
    <p:sldId id="446" r:id="rId11"/>
    <p:sldId id="436" r:id="rId12"/>
    <p:sldId id="427" r:id="rId13"/>
    <p:sldId id="430" r:id="rId14"/>
    <p:sldId id="448" r:id="rId15"/>
    <p:sldId id="440" r:id="rId16"/>
    <p:sldId id="441" r:id="rId17"/>
    <p:sldId id="439" r:id="rId18"/>
    <p:sldId id="43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E30FA"/>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835"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4A2972-38B6-4840-89C8-7B0C0DBA6571}" type="datetimeFigureOut">
              <a:rPr lang="en-US" smtClean="0"/>
              <a:pPr/>
              <a:t>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1BFCE-309D-4107-9251-56F89B570116}" type="slidenum">
              <a:rPr lang="en-US" smtClean="0"/>
              <a:pPr/>
              <a:t>‹#›</a:t>
            </a:fld>
            <a:endParaRPr lang="en-US"/>
          </a:p>
        </p:txBody>
      </p:sp>
    </p:spTree>
    <p:extLst>
      <p:ext uri="{BB962C8B-B14F-4D97-AF65-F5344CB8AC3E}">
        <p14:creationId xmlns:p14="http://schemas.microsoft.com/office/powerpoint/2010/main" val="278357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2F1BFCE-309D-4107-9251-56F89B570116}"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1115F1-8614-4182-BFC0-A81F70745CEE}" type="datetime1">
              <a:rPr lang="en-US" smtClean="0"/>
              <a:pPr/>
              <a:t>2/5/2022</a:t>
            </a:fld>
            <a:endParaRPr lang="en-US"/>
          </a:p>
        </p:txBody>
      </p:sp>
      <p:sp>
        <p:nvSpPr>
          <p:cNvPr id="5" name="Footer Placeholder 4"/>
          <p:cNvSpPr>
            <a:spLocks noGrp="1"/>
          </p:cNvSpPr>
          <p:nvPr>
            <p:ph type="ftr" sz="quarter" idx="11"/>
          </p:nvPr>
        </p:nvSpPr>
        <p:spPr/>
        <p:txBody>
          <a:bodyPr/>
          <a:lstStyle/>
          <a:p>
            <a:r>
              <a:rPr lang="en-US" dirty="0"/>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descr="Vardhaman Logo copy"/>
          <p:cNvPicPr>
            <a:picLocks noChangeAspect="1" noChangeArrowheads="1"/>
          </p:cNvPicPr>
          <p:nvPr userDrawn="1"/>
        </p:nvPicPr>
        <p:blipFill>
          <a:blip r:embed="rId2" cstate="print"/>
          <a:srcRect/>
          <a:stretch>
            <a:fillRect/>
          </a:stretch>
        </p:blipFill>
        <p:spPr bwMode="auto">
          <a:xfrm>
            <a:off x="533400" y="76200"/>
            <a:ext cx="914400" cy="6096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CD6CBD-FF6A-4DC1-9AE8-923256485324}" type="datetime1">
              <a:rPr lang="en-US" smtClean="0"/>
              <a:pPr/>
              <a:t>2/5/2022</a:t>
            </a:fld>
            <a:endParaRPr lang="en-US"/>
          </a:p>
        </p:txBody>
      </p:sp>
      <p:sp>
        <p:nvSpPr>
          <p:cNvPr id="5" name="Footer Placeholder 4"/>
          <p:cNvSpPr>
            <a:spLocks noGrp="1"/>
          </p:cNvSpPr>
          <p:nvPr>
            <p:ph type="ftr" sz="quarter" idx="11"/>
          </p:nvPr>
        </p:nvSpPr>
        <p:spPr/>
        <p:txBody>
          <a:bodyPr/>
          <a:lstStyle/>
          <a:p>
            <a:r>
              <a:rPr lang="en-US"/>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B74FAB-EAB0-4A9B-9EAD-B385CA42F305}" type="datetime1">
              <a:rPr lang="en-US" smtClean="0"/>
              <a:pPr/>
              <a:t>2/5/2022</a:t>
            </a:fld>
            <a:endParaRPr lang="en-US"/>
          </a:p>
        </p:txBody>
      </p:sp>
      <p:sp>
        <p:nvSpPr>
          <p:cNvPr id="5" name="Footer Placeholder 4"/>
          <p:cNvSpPr>
            <a:spLocks noGrp="1"/>
          </p:cNvSpPr>
          <p:nvPr>
            <p:ph type="ftr" sz="quarter" idx="11"/>
          </p:nvPr>
        </p:nvSpPr>
        <p:spPr/>
        <p:txBody>
          <a:bodyPr/>
          <a:lstStyle/>
          <a:p>
            <a:r>
              <a:rPr lang="en-US"/>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CA0386D-C3BC-49B6-AA8B-E5784E302DDF}" type="datetime1">
              <a:rPr lang="en-US" smtClean="0"/>
              <a:pPr/>
              <a:t>2/5/2022</a:t>
            </a:fld>
            <a:endParaRPr lang="en-US"/>
          </a:p>
        </p:txBody>
      </p:sp>
      <p:sp>
        <p:nvSpPr>
          <p:cNvPr id="5" name="Footer Placeholder 4"/>
          <p:cNvSpPr>
            <a:spLocks noGrp="1"/>
          </p:cNvSpPr>
          <p:nvPr>
            <p:ph type="ftr" sz="quarter" idx="11"/>
          </p:nvPr>
        </p:nvSpPr>
        <p:spPr/>
        <p:txBody>
          <a:bodyPr/>
          <a:lstStyle/>
          <a:p>
            <a:r>
              <a:rPr lang="en-US"/>
              <a:t>Dept. of 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86056-A9F1-4DA0-B67A-B3920AEFE2C7}" type="datetime1">
              <a:rPr lang="en-US" smtClean="0"/>
              <a:pPr/>
              <a:t>2/5/2022</a:t>
            </a:fld>
            <a:endParaRPr lang="en-US"/>
          </a:p>
        </p:txBody>
      </p:sp>
      <p:sp>
        <p:nvSpPr>
          <p:cNvPr id="5" name="Footer Placeholder 4"/>
          <p:cNvSpPr>
            <a:spLocks noGrp="1"/>
          </p:cNvSpPr>
          <p:nvPr>
            <p:ph type="ftr" sz="quarter" idx="11"/>
          </p:nvPr>
        </p:nvSpPr>
        <p:spPr/>
        <p:txBody>
          <a:bodyPr/>
          <a:lstStyle/>
          <a:p>
            <a:r>
              <a:rPr lang="en-US"/>
              <a:t>Dept. of 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1F6A8F-B627-415B-A212-E7F74811C15D}" type="datetime1">
              <a:rPr lang="en-US" smtClean="0"/>
              <a:pPr/>
              <a:t>2/5/2022</a:t>
            </a:fld>
            <a:endParaRPr lang="en-US"/>
          </a:p>
        </p:txBody>
      </p:sp>
      <p:sp>
        <p:nvSpPr>
          <p:cNvPr id="5" name="Footer Placeholder 4"/>
          <p:cNvSpPr>
            <a:spLocks noGrp="1"/>
          </p:cNvSpPr>
          <p:nvPr>
            <p:ph type="ftr" sz="quarter" idx="11"/>
          </p:nvPr>
        </p:nvSpPr>
        <p:spPr/>
        <p:txBody>
          <a:bodyPr/>
          <a:lstStyle/>
          <a:p>
            <a:r>
              <a:rPr lang="en-US"/>
              <a:t>Dept. of 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A107CD-FCD4-4BCA-9655-3DFEC62BBF6D}" type="datetime1">
              <a:rPr lang="en-US" smtClean="0"/>
              <a:pPr/>
              <a:t>2/5/2022</a:t>
            </a:fld>
            <a:endParaRPr lang="en-US"/>
          </a:p>
        </p:txBody>
      </p:sp>
      <p:sp>
        <p:nvSpPr>
          <p:cNvPr id="6" name="Footer Placeholder 5"/>
          <p:cNvSpPr>
            <a:spLocks noGrp="1"/>
          </p:cNvSpPr>
          <p:nvPr>
            <p:ph type="ftr" sz="quarter" idx="11"/>
          </p:nvPr>
        </p:nvSpPr>
        <p:spPr/>
        <p:txBody>
          <a:bodyPr/>
          <a:lstStyle/>
          <a:p>
            <a:r>
              <a:rPr lang="en-US"/>
              <a:t>Dept. of Electronics and Communication Engineering</a:t>
            </a:r>
          </a:p>
        </p:txBody>
      </p:sp>
      <p:sp>
        <p:nvSpPr>
          <p:cNvPr id="7" name="Slide Number Placeholder 6"/>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B9140-5248-4396-B8CB-F9025B39300D}" type="datetime1">
              <a:rPr lang="en-US" smtClean="0"/>
              <a:pPr/>
              <a:t>2/5/2022</a:t>
            </a:fld>
            <a:endParaRPr lang="en-US"/>
          </a:p>
        </p:txBody>
      </p:sp>
      <p:sp>
        <p:nvSpPr>
          <p:cNvPr id="8" name="Footer Placeholder 7"/>
          <p:cNvSpPr>
            <a:spLocks noGrp="1"/>
          </p:cNvSpPr>
          <p:nvPr>
            <p:ph type="ftr" sz="quarter" idx="11"/>
          </p:nvPr>
        </p:nvSpPr>
        <p:spPr/>
        <p:txBody>
          <a:bodyPr/>
          <a:lstStyle/>
          <a:p>
            <a:r>
              <a:rPr lang="en-US"/>
              <a:t>Dept. of Electronics and Communication Engineering</a:t>
            </a:r>
          </a:p>
        </p:txBody>
      </p:sp>
      <p:sp>
        <p:nvSpPr>
          <p:cNvPr id="9" name="Slide Number Placeholder 8"/>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B20DB0-9967-499A-BD5F-A1313C727487}" type="datetime1">
              <a:rPr lang="en-US" smtClean="0"/>
              <a:pPr/>
              <a:t>2/5/2022</a:t>
            </a:fld>
            <a:endParaRPr lang="en-US"/>
          </a:p>
        </p:txBody>
      </p:sp>
      <p:sp>
        <p:nvSpPr>
          <p:cNvPr id="4" name="Footer Placeholder 3"/>
          <p:cNvSpPr>
            <a:spLocks noGrp="1"/>
          </p:cNvSpPr>
          <p:nvPr>
            <p:ph type="ftr" sz="quarter" idx="11"/>
          </p:nvPr>
        </p:nvSpPr>
        <p:spPr/>
        <p:txBody>
          <a:bodyPr/>
          <a:lstStyle/>
          <a:p>
            <a:r>
              <a:rPr lang="en-US"/>
              <a:t>Dept. of Electronics and Communication Engineering</a:t>
            </a:r>
          </a:p>
        </p:txBody>
      </p:sp>
      <p:sp>
        <p:nvSpPr>
          <p:cNvPr id="5" name="Slide Number Placeholder 4"/>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5E53FE-4904-4FEE-9971-11DAE46C7251}" type="datetime1">
              <a:rPr lang="en-US" smtClean="0"/>
              <a:pPr/>
              <a:t>2/5/2022</a:t>
            </a:fld>
            <a:endParaRPr lang="en-US"/>
          </a:p>
        </p:txBody>
      </p:sp>
      <p:sp>
        <p:nvSpPr>
          <p:cNvPr id="3" name="Footer Placeholder 2"/>
          <p:cNvSpPr>
            <a:spLocks noGrp="1"/>
          </p:cNvSpPr>
          <p:nvPr>
            <p:ph type="ftr" sz="quarter" idx="11"/>
          </p:nvPr>
        </p:nvSpPr>
        <p:spPr/>
        <p:txBody>
          <a:bodyPr/>
          <a:lstStyle/>
          <a:p>
            <a:r>
              <a:rPr lang="en-US"/>
              <a:t>Dept. of Electronics and Communication Engineering</a:t>
            </a:r>
          </a:p>
        </p:txBody>
      </p:sp>
      <p:sp>
        <p:nvSpPr>
          <p:cNvPr id="4" name="Slide Number Placeholder 3"/>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0B4E9E-0EEA-4CA5-83C9-5BC0E3D357C5}" type="datetime1">
              <a:rPr lang="en-US" smtClean="0"/>
              <a:pPr/>
              <a:t>2/5/2022</a:t>
            </a:fld>
            <a:endParaRPr lang="en-US"/>
          </a:p>
        </p:txBody>
      </p:sp>
      <p:sp>
        <p:nvSpPr>
          <p:cNvPr id="6" name="Footer Placeholder 5"/>
          <p:cNvSpPr>
            <a:spLocks noGrp="1"/>
          </p:cNvSpPr>
          <p:nvPr>
            <p:ph type="ftr" sz="quarter" idx="11"/>
          </p:nvPr>
        </p:nvSpPr>
        <p:spPr/>
        <p:txBody>
          <a:bodyPr/>
          <a:lstStyle/>
          <a:p>
            <a:r>
              <a:rPr lang="en-US"/>
              <a:t>Dept. of Electronics and Communication Engineering</a:t>
            </a:r>
          </a:p>
        </p:txBody>
      </p:sp>
      <p:sp>
        <p:nvSpPr>
          <p:cNvPr id="7" name="Slide Number Placeholder 6"/>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EACCAB-4EFA-423B-9343-3F021F102629}" type="datetime1">
              <a:rPr lang="en-US" smtClean="0"/>
              <a:pPr/>
              <a:t>2/5/2022</a:t>
            </a:fld>
            <a:endParaRPr lang="en-US"/>
          </a:p>
        </p:txBody>
      </p:sp>
      <p:sp>
        <p:nvSpPr>
          <p:cNvPr id="5" name="Footer Placeholder 4"/>
          <p:cNvSpPr>
            <a:spLocks noGrp="1"/>
          </p:cNvSpPr>
          <p:nvPr>
            <p:ph type="ftr" sz="quarter" idx="11"/>
          </p:nvPr>
        </p:nvSpPr>
        <p:spPr/>
        <p:txBody>
          <a:bodyPr/>
          <a:lstStyle/>
          <a:p>
            <a:r>
              <a:rPr lang="en-US" dirty="0"/>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93243B-C70C-4244-BF3C-9E4F2FB11268}" type="datetime1">
              <a:rPr lang="en-US" smtClean="0"/>
              <a:pPr/>
              <a:t>2/5/2022</a:t>
            </a:fld>
            <a:endParaRPr lang="en-US"/>
          </a:p>
        </p:txBody>
      </p:sp>
      <p:sp>
        <p:nvSpPr>
          <p:cNvPr id="6" name="Footer Placeholder 5"/>
          <p:cNvSpPr>
            <a:spLocks noGrp="1"/>
          </p:cNvSpPr>
          <p:nvPr>
            <p:ph type="ftr" sz="quarter" idx="11"/>
          </p:nvPr>
        </p:nvSpPr>
        <p:spPr/>
        <p:txBody>
          <a:bodyPr/>
          <a:lstStyle/>
          <a:p>
            <a:r>
              <a:rPr lang="en-US"/>
              <a:t>Dept. of Electronics and Communication Engineering</a:t>
            </a:r>
          </a:p>
        </p:txBody>
      </p:sp>
      <p:sp>
        <p:nvSpPr>
          <p:cNvPr id="7" name="Slide Number Placeholder 6"/>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FB61DE-2FB8-4123-9C33-87E59918159C}" type="datetime1">
              <a:rPr lang="en-US" smtClean="0"/>
              <a:pPr/>
              <a:t>2/5/2022</a:t>
            </a:fld>
            <a:endParaRPr lang="en-US"/>
          </a:p>
        </p:txBody>
      </p:sp>
      <p:sp>
        <p:nvSpPr>
          <p:cNvPr id="5" name="Footer Placeholder 4"/>
          <p:cNvSpPr>
            <a:spLocks noGrp="1"/>
          </p:cNvSpPr>
          <p:nvPr>
            <p:ph type="ftr" sz="quarter" idx="11"/>
          </p:nvPr>
        </p:nvSpPr>
        <p:spPr/>
        <p:txBody>
          <a:bodyPr/>
          <a:lstStyle/>
          <a:p>
            <a:r>
              <a:rPr lang="en-US"/>
              <a:t>Dept. of 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3712F0-05BE-4F35-84C3-B7DCE94B6C0E}" type="datetime1">
              <a:rPr lang="en-US" smtClean="0"/>
              <a:pPr/>
              <a:t>2/5/2022</a:t>
            </a:fld>
            <a:endParaRPr lang="en-US"/>
          </a:p>
        </p:txBody>
      </p:sp>
      <p:sp>
        <p:nvSpPr>
          <p:cNvPr id="5" name="Footer Placeholder 4"/>
          <p:cNvSpPr>
            <a:spLocks noGrp="1"/>
          </p:cNvSpPr>
          <p:nvPr>
            <p:ph type="ftr" sz="quarter" idx="11"/>
          </p:nvPr>
        </p:nvSpPr>
        <p:spPr/>
        <p:txBody>
          <a:bodyPr/>
          <a:lstStyle/>
          <a:p>
            <a:r>
              <a:rPr lang="en-US"/>
              <a:t>Dept. of 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87CB2F-4E33-4157-AFDB-58449E32FF47}" type="datetime1">
              <a:rPr lang="en-US" smtClean="0"/>
              <a:pPr/>
              <a:t>2/5/2022</a:t>
            </a:fld>
            <a:endParaRPr lang="en-US"/>
          </a:p>
        </p:txBody>
      </p:sp>
      <p:sp>
        <p:nvSpPr>
          <p:cNvPr id="5" name="Footer Placeholder 4"/>
          <p:cNvSpPr>
            <a:spLocks noGrp="1"/>
          </p:cNvSpPr>
          <p:nvPr>
            <p:ph type="ftr" sz="quarter" idx="11"/>
          </p:nvPr>
        </p:nvSpPr>
        <p:spPr/>
        <p:txBody>
          <a:bodyPr/>
          <a:lstStyle/>
          <a:p>
            <a:r>
              <a:rPr lang="en-US"/>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A8EE94-6ED9-4E3D-83AE-2826875C75DF}" type="datetime1">
              <a:rPr lang="en-US" smtClean="0"/>
              <a:pPr/>
              <a:t>2/5/2022</a:t>
            </a:fld>
            <a:endParaRPr lang="en-US"/>
          </a:p>
        </p:txBody>
      </p:sp>
      <p:sp>
        <p:nvSpPr>
          <p:cNvPr id="6" name="Footer Placeholder 5"/>
          <p:cNvSpPr>
            <a:spLocks noGrp="1"/>
          </p:cNvSpPr>
          <p:nvPr>
            <p:ph type="ftr" sz="quarter" idx="11"/>
          </p:nvPr>
        </p:nvSpPr>
        <p:spPr/>
        <p:txBody>
          <a:bodyPr/>
          <a:lstStyle/>
          <a:p>
            <a:r>
              <a:rPr lang="en-US"/>
              <a:t>Dept. of Electronics and Communication Engineering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21CB9B-4166-4316-ACFC-26132FE6040A}" type="datetime1">
              <a:rPr lang="en-US" smtClean="0"/>
              <a:pPr/>
              <a:t>2/5/2022</a:t>
            </a:fld>
            <a:endParaRPr lang="en-US"/>
          </a:p>
        </p:txBody>
      </p:sp>
      <p:sp>
        <p:nvSpPr>
          <p:cNvPr id="8" name="Footer Placeholder 7"/>
          <p:cNvSpPr>
            <a:spLocks noGrp="1"/>
          </p:cNvSpPr>
          <p:nvPr>
            <p:ph type="ftr" sz="quarter" idx="11"/>
          </p:nvPr>
        </p:nvSpPr>
        <p:spPr/>
        <p:txBody>
          <a:bodyPr/>
          <a:lstStyle/>
          <a:p>
            <a:r>
              <a:rPr lang="en-US"/>
              <a:t>Dept. of Electronics and Communication Engineering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A7AB6715-A5C0-4636-BE43-1DFB07CBB0D1}" type="datetime1">
              <a:rPr lang="en-US" smtClean="0"/>
              <a:pPr/>
              <a:t>2/5/2022</a:t>
            </a:fld>
            <a:endParaRPr lang="en-US"/>
          </a:p>
        </p:txBody>
      </p:sp>
      <p:sp>
        <p:nvSpPr>
          <p:cNvPr id="4" name="Footer Placeholder 3"/>
          <p:cNvSpPr>
            <a:spLocks noGrp="1"/>
          </p:cNvSpPr>
          <p:nvPr>
            <p:ph type="ftr" sz="quarter" idx="11"/>
          </p:nvPr>
        </p:nvSpPr>
        <p:spPr/>
        <p:txBody>
          <a:bodyPr/>
          <a:lstStyle/>
          <a:p>
            <a:r>
              <a:rPr lang="en-US"/>
              <a:t>Dept. of Electronics and Communication Engineering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2E116-2591-4E68-A6E7-FDC0146BF46A}" type="datetime1">
              <a:rPr lang="en-US" smtClean="0"/>
              <a:pPr/>
              <a:t>2/5/2022</a:t>
            </a:fld>
            <a:endParaRPr lang="en-US"/>
          </a:p>
        </p:txBody>
      </p:sp>
      <p:sp>
        <p:nvSpPr>
          <p:cNvPr id="3" name="Footer Placeholder 2"/>
          <p:cNvSpPr>
            <a:spLocks noGrp="1"/>
          </p:cNvSpPr>
          <p:nvPr>
            <p:ph type="ftr" sz="quarter" idx="11"/>
          </p:nvPr>
        </p:nvSpPr>
        <p:spPr/>
        <p:txBody>
          <a:bodyPr/>
          <a:lstStyle/>
          <a:p>
            <a:r>
              <a:rPr lang="en-US"/>
              <a:t>Dept. of Electronics and Communication Engineering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B4838-0D68-4627-8423-EA4B13CF24F6}" type="datetime1">
              <a:rPr lang="en-US" smtClean="0"/>
              <a:pPr/>
              <a:t>2/5/2022</a:t>
            </a:fld>
            <a:endParaRPr lang="en-US"/>
          </a:p>
        </p:txBody>
      </p:sp>
      <p:sp>
        <p:nvSpPr>
          <p:cNvPr id="6" name="Footer Placeholder 5"/>
          <p:cNvSpPr>
            <a:spLocks noGrp="1"/>
          </p:cNvSpPr>
          <p:nvPr>
            <p:ph type="ftr" sz="quarter" idx="11"/>
          </p:nvPr>
        </p:nvSpPr>
        <p:spPr/>
        <p:txBody>
          <a:bodyPr/>
          <a:lstStyle/>
          <a:p>
            <a:r>
              <a:rPr lang="en-US"/>
              <a:t>Dept. of Electronics and Communication Engineering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62E4C6-8CA0-4B93-A8F7-891F3E4AE115}" type="datetime1">
              <a:rPr lang="en-US" smtClean="0"/>
              <a:pPr/>
              <a:t>2/5/2022</a:t>
            </a:fld>
            <a:endParaRPr lang="en-US"/>
          </a:p>
        </p:txBody>
      </p:sp>
      <p:sp>
        <p:nvSpPr>
          <p:cNvPr id="6" name="Footer Placeholder 5"/>
          <p:cNvSpPr>
            <a:spLocks noGrp="1"/>
          </p:cNvSpPr>
          <p:nvPr>
            <p:ph type="ftr" sz="quarter" idx="11"/>
          </p:nvPr>
        </p:nvSpPr>
        <p:spPr/>
        <p:txBody>
          <a:bodyPr/>
          <a:lstStyle/>
          <a:p>
            <a:r>
              <a:rPr lang="en-US"/>
              <a:t>Dept. of Electronics and Communication Engineering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838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20264-57EC-4138-8B40-CEB9888943AA}" type="datetime1">
              <a:rPr lang="en-US" smtClean="0"/>
              <a:pPr/>
              <a:t>2/5/2022</a:t>
            </a:fld>
            <a:endParaRPr lang="en-US"/>
          </a:p>
        </p:txBody>
      </p:sp>
      <p:sp>
        <p:nvSpPr>
          <p:cNvPr id="5" name="Footer Placeholder 4"/>
          <p:cNvSpPr>
            <a:spLocks noGrp="1"/>
          </p:cNvSpPr>
          <p:nvPr>
            <p:ph type="ftr" sz="quarter" idx="3"/>
          </p:nvPr>
        </p:nvSpPr>
        <p:spPr>
          <a:xfrm>
            <a:off x="2209800" y="6356350"/>
            <a:ext cx="4495800" cy="365125"/>
          </a:xfrm>
          <a:prstGeom prst="rect">
            <a:avLst/>
          </a:prstGeom>
        </p:spPr>
        <p:txBody>
          <a:bodyPr vert="horz" lIns="91440" tIns="45720" rIns="91440" bIns="45720" rtlCol="0" anchor="ctr"/>
          <a:lstStyle>
            <a:lvl1pPr algn="ctr">
              <a:defRPr sz="1200">
                <a:solidFill>
                  <a:schemeClr val="tx1">
                    <a:tint val="75000"/>
                  </a:schemeClr>
                </a:solidFill>
                <a:latin typeface="Cambria" pitchFamily="18" charset="0"/>
                <a:ea typeface="Cambria" pitchFamily="18" charset="0"/>
              </a:defRPr>
            </a:lvl1pPr>
          </a:lstStyle>
          <a:p>
            <a:r>
              <a:rPr lang="en-US"/>
              <a:t>Dept. of Electronics and Communication Engineering</a:t>
            </a:r>
            <a:endParaRPr lang="en-US" dirty="0"/>
          </a:p>
        </p:txBody>
      </p:sp>
      <p:sp>
        <p:nvSpPr>
          <p:cNvPr id="6" name="Slide Number Placeholder 5"/>
          <p:cNvSpPr>
            <a:spLocks noGrp="1"/>
          </p:cNvSpPr>
          <p:nvPr>
            <p:ph type="sldNum" sz="quarter" idx="4"/>
          </p:nvPr>
        </p:nvSpPr>
        <p:spPr>
          <a:xfrm>
            <a:off x="8305800" y="6356350"/>
            <a:ext cx="381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Rectangle 6"/>
          <p:cNvSpPr/>
          <p:nvPr userDrawn="1"/>
        </p:nvSpPr>
        <p:spPr>
          <a:xfrm>
            <a:off x="0" y="762000"/>
            <a:ext cx="91440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Vardhaman Logo copy"/>
          <p:cNvPicPr>
            <a:picLocks noChangeAspect="1" noChangeArrowheads="1"/>
          </p:cNvPicPr>
          <p:nvPr userDrawn="1"/>
        </p:nvPicPr>
        <p:blipFill>
          <a:blip r:embed="rId13" cstate="print"/>
          <a:srcRect/>
          <a:stretch>
            <a:fillRect/>
          </a:stretch>
        </p:blipFill>
        <p:spPr bwMode="auto">
          <a:xfrm>
            <a:off x="533400" y="76200"/>
            <a:ext cx="914400"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2D490F-8E24-421E-8660-DB8A1A695F64}" type="datetime1">
              <a:rPr lang="en-US" smtClean="0"/>
              <a:pPr/>
              <a:t>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Dept. of Electronics and Communication Engineering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80E10-3962-44F0-AD62-FAC461DCA72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892173"/>
            <a:ext cx="7772400" cy="1165227"/>
          </a:xfr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a:lstStyle/>
          <a:p>
            <a:r>
              <a:rPr lang="en-US" sz="2600" b="1" dirty="0">
                <a:solidFill>
                  <a:srgbClr val="FF0000"/>
                </a:solidFill>
                <a:latin typeface="Modern No. 20" pitchFamily="18" charset="0"/>
              </a:rPr>
              <a:t>Major Project Phase –II (A4445)</a:t>
            </a:r>
            <a:br>
              <a:rPr lang="en-US" sz="2800" b="1" dirty="0">
                <a:solidFill>
                  <a:srgbClr val="FF0000"/>
                </a:solidFill>
                <a:latin typeface="Modern No. 20" pitchFamily="18" charset="0"/>
              </a:rPr>
            </a:br>
            <a:r>
              <a:rPr lang="en-US" sz="2800" b="1" dirty="0">
                <a:solidFill>
                  <a:srgbClr val="C00000"/>
                </a:solidFill>
                <a:latin typeface="Modern No. 20" pitchFamily="18" charset="0"/>
              </a:rPr>
              <a:t>Domain: Signal Processing  &amp; Image Processing </a:t>
            </a:r>
          </a:p>
        </p:txBody>
      </p:sp>
      <p:sp>
        <p:nvSpPr>
          <p:cNvPr id="5" name="Rectangle 4"/>
          <p:cNvSpPr/>
          <p:nvPr/>
        </p:nvSpPr>
        <p:spPr>
          <a:xfrm>
            <a:off x="990600" y="76200"/>
            <a:ext cx="7566026" cy="641714"/>
          </a:xfrm>
          <a:prstGeom prst="rect">
            <a:avLst/>
          </a:prstGeom>
        </p:spPr>
        <p:txBody>
          <a:bodyPr wrap="square">
            <a:spAutoFit/>
          </a:bodyPr>
          <a:lstStyle/>
          <a:p>
            <a:pPr marL="724535" marR="513080" algn="ctr">
              <a:lnSpc>
                <a:spcPct val="115000"/>
              </a:lnSpc>
              <a:spcAft>
                <a:spcPts val="0"/>
              </a:spcAft>
            </a:pPr>
            <a:r>
              <a:rPr lang="en-US" sz="1900" b="1" dirty="0">
                <a:solidFill>
                  <a:srgbClr val="CC3300"/>
                </a:solidFill>
                <a:effectLst/>
                <a:latin typeface="Trebuchet MS" panose="020B0603020202020204" pitchFamily="34" charset="0"/>
                <a:ea typeface="Calibri" panose="020F0502020204030204" pitchFamily="34" charset="0"/>
                <a:cs typeface="Times New Roman" panose="02020603050405020304" pitchFamily="18" charset="0"/>
              </a:rPr>
              <a:t>VARDHAMAN COLLEGE OF ENGINEERING, HYDERABAD</a:t>
            </a:r>
            <a:endParaRPr lang="en-IN" sz="1900" b="1" dirty="0">
              <a:solidFill>
                <a:srgbClr val="CC3300"/>
              </a:solidFill>
              <a:effectLst/>
              <a:latin typeface="Trebuchet MS" panose="020B0603020202020204" pitchFamily="34" charset="0"/>
              <a:ea typeface="Calibri" panose="020F0502020204030204" pitchFamily="34" charset="0"/>
              <a:cs typeface="Times New Roman" panose="02020603050405020304" pitchFamily="18" charset="0"/>
            </a:endParaRPr>
          </a:p>
          <a:p>
            <a:pPr marL="724535" marR="513080" algn="ctr">
              <a:lnSpc>
                <a:spcPts val="1625"/>
              </a:lnSpc>
              <a:spcAft>
                <a:spcPts val="0"/>
              </a:spcAft>
            </a:pPr>
            <a:r>
              <a:rPr lang="en-US" sz="1800" b="1" dirty="0">
                <a:solidFill>
                  <a:srgbClr val="FF9900"/>
                </a:solidFill>
                <a:effectLst/>
                <a:latin typeface="Trebuchet MS" panose="020B0603020202020204" pitchFamily="34" charset="0"/>
                <a:ea typeface="Calibri" panose="020F0502020204030204" pitchFamily="34" charset="0"/>
                <a:cs typeface="Times New Roman" panose="02020603050405020304" pitchFamily="18" charset="0"/>
              </a:rPr>
              <a:t>Autonomous institute, affiliated to JNTUH</a:t>
            </a:r>
            <a:endParaRPr lang="en-IN" sz="1800" b="1" dirty="0">
              <a:solidFill>
                <a:srgbClr val="FF99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066800" y="2743200"/>
            <a:ext cx="7391399" cy="2585323"/>
          </a:xfrm>
          <a:prstGeom prst="rect">
            <a:avLst/>
          </a:prstGeom>
        </p:spPr>
        <p:txBody>
          <a:bodyPr wrap="square">
            <a:spAutoFit/>
          </a:bodyPr>
          <a:lstStyle/>
          <a:p>
            <a:pPr algn="ctr"/>
            <a:r>
              <a:rPr lang="en-IN" sz="4400" b="1" dirty="0">
                <a:latin typeface="Nyala" pitchFamily="2" charset="0"/>
                <a:ea typeface="Cambria" panose="02040503050406030204" pitchFamily="18" charset="0"/>
              </a:rPr>
              <a:t>Augmented </a:t>
            </a:r>
            <a:r>
              <a:rPr lang="en-IN" sz="4400" b="1" dirty="0" err="1">
                <a:latin typeface="Nyala" pitchFamily="2" charset="0"/>
                <a:ea typeface="Cambria" panose="02040503050406030204" pitchFamily="18" charset="0"/>
              </a:rPr>
              <a:t>Entites</a:t>
            </a:r>
            <a:r>
              <a:rPr lang="en-IN" sz="4400" b="1" dirty="0">
                <a:latin typeface="Nyala" pitchFamily="2" charset="0"/>
                <a:ea typeface="Cambria" panose="02040503050406030204" pitchFamily="18" charset="0"/>
              </a:rPr>
              <a:t> in real world for E-learning</a:t>
            </a:r>
            <a:endParaRPr lang="en-IN" sz="2200" b="1" dirty="0">
              <a:latin typeface="Nyala" pitchFamily="2" charset="0"/>
              <a:ea typeface="Cambria" panose="02040503050406030204" pitchFamily="18" charset="0"/>
            </a:endParaRPr>
          </a:p>
          <a:p>
            <a:pPr algn="ctr"/>
            <a:r>
              <a:rPr lang="en-IN" sz="2600" dirty="0">
                <a:latin typeface="Nyala" pitchFamily="2" charset="0"/>
                <a:ea typeface="Cambria" panose="02040503050406030204" pitchFamily="18" charset="0"/>
              </a:rPr>
              <a:t>By</a:t>
            </a:r>
          </a:p>
          <a:p>
            <a:pPr algn="ctr"/>
            <a:r>
              <a:rPr lang="en-IN" sz="2400" dirty="0">
                <a:solidFill>
                  <a:srgbClr val="0070C0"/>
                </a:solidFill>
                <a:latin typeface="Nyala" pitchFamily="2" charset="0"/>
                <a:ea typeface="Cambria" panose="02040503050406030204" pitchFamily="18" charset="0"/>
              </a:rPr>
              <a:t>18881A04A4– Rapolu Ravi Teja</a:t>
            </a:r>
          </a:p>
          <a:p>
            <a:pPr algn="ctr"/>
            <a:r>
              <a:rPr lang="en-IN" sz="2400" dirty="0">
                <a:solidFill>
                  <a:srgbClr val="0070C0"/>
                </a:solidFill>
                <a:latin typeface="Nyala" pitchFamily="2" charset="0"/>
                <a:ea typeface="Cambria" panose="02040503050406030204" pitchFamily="18" charset="0"/>
              </a:rPr>
              <a:t>18881A0491– </a:t>
            </a:r>
            <a:r>
              <a:rPr lang="en-IN" sz="2400" dirty="0" err="1">
                <a:solidFill>
                  <a:srgbClr val="0070C0"/>
                </a:solidFill>
                <a:latin typeface="Nyala" pitchFamily="2" charset="0"/>
                <a:ea typeface="Cambria" panose="02040503050406030204" pitchFamily="18" charset="0"/>
              </a:rPr>
              <a:t>M.Krishna</a:t>
            </a:r>
            <a:r>
              <a:rPr lang="en-IN" sz="2400" dirty="0">
                <a:solidFill>
                  <a:srgbClr val="0070C0"/>
                </a:solidFill>
                <a:latin typeface="Nyala" pitchFamily="2" charset="0"/>
                <a:ea typeface="Cambria" panose="02040503050406030204" pitchFamily="18" charset="0"/>
              </a:rPr>
              <a:t> Gopal</a:t>
            </a:r>
          </a:p>
        </p:txBody>
      </p:sp>
      <p:sp>
        <p:nvSpPr>
          <p:cNvPr id="3" name="Rectangle 2">
            <a:extLst>
              <a:ext uri="{FF2B5EF4-FFF2-40B4-BE49-F238E27FC236}">
                <a16:creationId xmlns:a16="http://schemas.microsoft.com/office/drawing/2014/main" id="{3AB04BAB-5688-4B73-A343-60712F576C91}"/>
              </a:ext>
            </a:extLst>
          </p:cNvPr>
          <p:cNvSpPr/>
          <p:nvPr/>
        </p:nvSpPr>
        <p:spPr>
          <a:xfrm>
            <a:off x="0" y="5334505"/>
            <a:ext cx="8915400" cy="1015663"/>
          </a:xfrm>
          <a:prstGeom prst="rect">
            <a:avLst/>
          </a:prstGeom>
        </p:spPr>
        <p:txBody>
          <a:bodyPr wrap="square">
            <a:spAutoFit/>
          </a:bodyPr>
          <a:lstStyle/>
          <a:p>
            <a:pPr algn="r"/>
            <a:r>
              <a:rPr lang="en-IN" sz="2000" dirty="0">
                <a:solidFill>
                  <a:srgbClr val="002060"/>
                </a:solidFill>
                <a:latin typeface="Modern No. 20" pitchFamily="18" charset="0"/>
                <a:ea typeface="Cambria" panose="02040503050406030204" pitchFamily="18" charset="0"/>
              </a:rPr>
              <a:t>Under the guidance of</a:t>
            </a:r>
            <a:r>
              <a:rPr lang="en-IN" sz="2000" dirty="0">
                <a:solidFill>
                  <a:srgbClr val="3E30FA"/>
                </a:solidFill>
                <a:latin typeface="Modern No. 20" pitchFamily="18" charset="0"/>
                <a:ea typeface="Cambria" panose="02040503050406030204" pitchFamily="18" charset="0"/>
              </a:rPr>
              <a:t> </a:t>
            </a:r>
          </a:p>
          <a:p>
            <a:pPr algn="r"/>
            <a:r>
              <a:rPr lang="en-IN" sz="2000" b="1" dirty="0">
                <a:solidFill>
                  <a:srgbClr val="C00000"/>
                </a:solidFill>
                <a:latin typeface="Modern No. 20" pitchFamily="18" charset="0"/>
                <a:ea typeface="Cambria" panose="02040503050406030204" pitchFamily="18" charset="0"/>
              </a:rPr>
              <a:t>Dr. G. A. E. </a:t>
            </a:r>
            <a:r>
              <a:rPr lang="en-IN" sz="2000" b="1" dirty="0" err="1">
                <a:solidFill>
                  <a:srgbClr val="C00000"/>
                </a:solidFill>
                <a:latin typeface="Modern No. 20" pitchFamily="18" charset="0"/>
                <a:ea typeface="Cambria" panose="02040503050406030204" pitchFamily="18" charset="0"/>
              </a:rPr>
              <a:t>Sathish</a:t>
            </a:r>
            <a:r>
              <a:rPr lang="en-IN" sz="2000" b="1" dirty="0">
                <a:solidFill>
                  <a:srgbClr val="C00000"/>
                </a:solidFill>
                <a:latin typeface="Modern No. 20" pitchFamily="18" charset="0"/>
                <a:ea typeface="Cambria" panose="02040503050406030204" pitchFamily="18" charset="0"/>
              </a:rPr>
              <a:t> Kumar</a:t>
            </a:r>
          </a:p>
          <a:p>
            <a:pPr algn="r"/>
            <a:r>
              <a:rPr lang="en-IN" sz="2000" dirty="0">
                <a:solidFill>
                  <a:srgbClr val="002060"/>
                </a:solidFill>
                <a:latin typeface="Modern No. 20" pitchFamily="18" charset="0"/>
                <a:ea typeface="Cambria" panose="02040503050406030204" pitchFamily="18" charset="0"/>
              </a:rPr>
              <a:t>Head &amp; Professor, Dept. of ECE</a:t>
            </a:r>
            <a:endParaRPr lang="en-IN" sz="2000" dirty="0">
              <a:solidFill>
                <a:srgbClr val="002060"/>
              </a:solidFill>
              <a:latin typeface="Modern No. 20" pitchFamily="18" charset="0"/>
            </a:endParaRPr>
          </a:p>
        </p:txBody>
      </p:sp>
      <p:sp>
        <p:nvSpPr>
          <p:cNvPr id="8" name="Slide Number Placeholder 9">
            <a:extLst>
              <a:ext uri="{FF2B5EF4-FFF2-40B4-BE49-F238E27FC236}">
                <a16:creationId xmlns:a16="http://schemas.microsoft.com/office/drawing/2014/main" id="{50BE307C-53ED-4563-AF66-C994EDF6D2B0}"/>
              </a:ext>
            </a:extLst>
          </p:cNvPr>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1</a:t>
            </a:fld>
            <a:endParaRPr lang="en-US" dirty="0">
              <a:solidFill>
                <a:schemeClr val="tx1"/>
              </a:solidFill>
              <a:latin typeface="Modern No. 20" pitchFamily="18" charset="0"/>
              <a:ea typeface="Cambria" panose="02040503050406030204" pitchFamily="18" charset="0"/>
            </a:endParaRPr>
          </a:p>
        </p:txBody>
      </p:sp>
      <p:sp>
        <p:nvSpPr>
          <p:cNvPr id="9" name="Footer Placeholder 10">
            <a:extLst>
              <a:ext uri="{FF2B5EF4-FFF2-40B4-BE49-F238E27FC236}">
                <a16:creationId xmlns:a16="http://schemas.microsoft.com/office/drawing/2014/main" id="{30A7A873-662D-4E0A-88C7-8FE1D9B19771}"/>
              </a:ext>
            </a:extLst>
          </p:cNvPr>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1" name="Rectangle: Rounded Corners 10">
            <a:extLst>
              <a:ext uri="{FF2B5EF4-FFF2-40B4-BE49-F238E27FC236}">
                <a16:creationId xmlns:a16="http://schemas.microsoft.com/office/drawing/2014/main" id="{2DF65E51-AEF9-4828-A113-E9062B61AE89}"/>
              </a:ext>
            </a:extLst>
          </p:cNvPr>
          <p:cNvSpPr/>
          <p:nvPr/>
        </p:nvSpPr>
        <p:spPr>
          <a:xfrm>
            <a:off x="2705100" y="1981200"/>
            <a:ext cx="3505200" cy="6417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7030A0"/>
                </a:solidFill>
                <a:latin typeface="Modern No. 20" pitchFamily="18" charset="0"/>
              </a:rPr>
              <a:t>Team No. – S &amp; IP : 07 </a:t>
            </a:r>
          </a:p>
        </p:txBody>
      </p:sp>
      <p:sp>
        <p:nvSpPr>
          <p:cNvPr id="10" name="Date Placeholder 9"/>
          <p:cNvSpPr>
            <a:spLocks noGrp="1"/>
          </p:cNvSpPr>
          <p:nvPr>
            <p:ph type="dt" sz="half" idx="10"/>
          </p:nvPr>
        </p:nvSpPr>
        <p:spPr>
          <a:xfrm>
            <a:off x="457200" y="6416675"/>
            <a:ext cx="838200" cy="365125"/>
          </a:xfrm>
        </p:spPr>
        <p:txBody>
          <a:bodyPr/>
          <a:lstStyle/>
          <a:p>
            <a:fld id="{2FC0768D-B181-4793-A0C5-2F275BE0367B}" type="datetime1">
              <a:rPr lang="en-US" smtClean="0">
                <a:solidFill>
                  <a:schemeClr val="tx1"/>
                </a:solidFill>
                <a:latin typeface="Modern No. 20" pitchFamily="18" charset="0"/>
              </a:rPr>
              <a:pPr/>
              <a:t>2/5/2022</a:t>
            </a:fld>
            <a:endParaRPr lang="en-US" dirty="0">
              <a:solidFill>
                <a:schemeClr val="tx1"/>
              </a:solidFill>
              <a:latin typeface="Modern No. 20"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70037"/>
            <a:ext cx="8229600" cy="4525963"/>
          </a:xfrm>
        </p:spPr>
        <p:txBody>
          <a:bodyPr/>
          <a:lstStyle/>
          <a:p>
            <a:r>
              <a:rPr lang="en-US" dirty="0">
                <a:latin typeface="Bookman Old Style" pitchFamily="18" charset="0"/>
              </a:rPr>
              <a:t>The Project uses and real time binary descriptors to track the image and reduce the resources and uses Web XR API so that it can work on any device that support AR and has a camera and a web browser. </a:t>
            </a:r>
          </a:p>
        </p:txBody>
      </p:sp>
      <p:sp>
        <p:nvSpPr>
          <p:cNvPr id="4" name="Date Placeholder 3"/>
          <p:cNvSpPr>
            <a:spLocks noGrp="1"/>
          </p:cNvSpPr>
          <p:nvPr>
            <p:ph type="dt" sz="half" idx="10"/>
          </p:nvPr>
        </p:nvSpPr>
        <p:spPr/>
        <p:txBody>
          <a:bodyPr/>
          <a:lstStyle/>
          <a:p>
            <a:fld id="{44EACCAB-4EFA-423B-9343-3F021F102629}" type="datetime1">
              <a:rPr lang="en-US" smtClean="0">
                <a:solidFill>
                  <a:schemeClr val="tx1"/>
                </a:solidFill>
                <a:latin typeface="Modern No. 20" pitchFamily="18" charset="0"/>
              </a:rPr>
              <a:pPr/>
              <a:t>2/5/2022</a:t>
            </a:fld>
            <a:endParaRPr lang="en-US" dirty="0">
              <a:solidFill>
                <a:schemeClr val="tx1"/>
              </a:solidFill>
              <a:latin typeface="Modern No. 20" pitchFamily="18" charset="0"/>
            </a:endParaRPr>
          </a:p>
        </p:txBody>
      </p:sp>
      <p:sp>
        <p:nvSpPr>
          <p:cNvPr id="5" name="Footer Placeholder 4"/>
          <p:cNvSpPr>
            <a:spLocks noGrp="1"/>
          </p:cNvSpPr>
          <p:nvPr>
            <p:ph type="ftr" sz="quarter" idx="11"/>
          </p:nvPr>
        </p:nvSpPr>
        <p:spPr/>
        <p:txBody>
          <a:bodyPr/>
          <a:lstStyle/>
          <a:p>
            <a:r>
              <a:rPr lang="en-US" dirty="0">
                <a:solidFill>
                  <a:schemeClr val="tx1"/>
                </a:solidFill>
                <a:latin typeface="Modern No. 20" pitchFamily="18" charset="0"/>
              </a:rPr>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latin typeface="Modern No. 20" pitchFamily="18" charset="0"/>
              </a:rPr>
              <a:pPr/>
              <a:t>10</a:t>
            </a:fld>
            <a:endParaRPr lang="en-US">
              <a:solidFill>
                <a:schemeClr val="tx1"/>
              </a:solidFill>
              <a:latin typeface="Modern No. 20"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026D0D32-0A66-4B1F-A703-A49FA51A9159}"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11</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a:solidFill>
                  <a:srgbClr val="FF0000"/>
                </a:solidFill>
                <a:latin typeface="Bookman Old Style" pitchFamily="18" charset="0"/>
                <a:ea typeface="Cambria" panose="02040503050406030204" pitchFamily="18" charset="0"/>
              </a:rPr>
              <a:t>Block Diagram:</a:t>
            </a:r>
            <a:endParaRPr lang="en-US" sz="3200" dirty="0">
              <a:solidFill>
                <a:srgbClr val="FF0000"/>
              </a:solidFill>
              <a:latin typeface="Bookman Old Style" pitchFamily="18" charset="0"/>
              <a:ea typeface="Cambria" panose="02040503050406030204" pitchFamily="18" charset="0"/>
            </a:endParaRPr>
          </a:p>
        </p:txBody>
      </p:sp>
      <p:sp>
        <p:nvSpPr>
          <p:cNvPr id="7" name="TextBox 6">
            <a:extLst>
              <a:ext uri="{FF2B5EF4-FFF2-40B4-BE49-F238E27FC236}">
                <a16:creationId xmlns:a16="http://schemas.microsoft.com/office/drawing/2014/main" id="{1A5ABBE9-E45A-4D93-BE35-38DD53578FF8}"/>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pic>
        <p:nvPicPr>
          <p:cNvPr id="2" name="Picture 1">
            <a:extLst>
              <a:ext uri="{FF2B5EF4-FFF2-40B4-BE49-F238E27FC236}">
                <a16:creationId xmlns:a16="http://schemas.microsoft.com/office/drawing/2014/main" id="{6158026F-3FC2-4620-9A59-CFB7C48FA570}"/>
              </a:ext>
            </a:extLst>
          </p:cNvPr>
          <p:cNvPicPr>
            <a:picLocks noChangeAspect="1"/>
          </p:cNvPicPr>
          <p:nvPr/>
        </p:nvPicPr>
        <p:blipFill>
          <a:blip r:embed="rId2"/>
          <a:stretch>
            <a:fillRect/>
          </a:stretch>
        </p:blipFill>
        <p:spPr>
          <a:xfrm>
            <a:off x="437535" y="1891843"/>
            <a:ext cx="8248603" cy="3699788"/>
          </a:xfrm>
          <a:prstGeom prst="rect">
            <a:avLst/>
          </a:prstGeom>
        </p:spPr>
      </p:pic>
    </p:spTree>
    <p:extLst>
      <p:ext uri="{BB962C8B-B14F-4D97-AF65-F5344CB8AC3E}">
        <p14:creationId xmlns:p14="http://schemas.microsoft.com/office/powerpoint/2010/main" val="279834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0299BA5D-E131-487F-A691-098E926E147D}"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12</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a:solidFill>
                  <a:srgbClr val="FF0000"/>
                </a:solidFill>
                <a:latin typeface="Bookman Old Style" pitchFamily="18" charset="0"/>
                <a:ea typeface="Cambria" panose="02040503050406030204" pitchFamily="18" charset="0"/>
              </a:rPr>
              <a:t>Project Description</a:t>
            </a:r>
            <a:endParaRPr lang="en-US" sz="3200" dirty="0">
              <a:solidFill>
                <a:srgbClr val="FF0000"/>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BCEA7F9A-7DA9-4E1A-941E-46FF8DA4B6A6}"/>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13" name="TextBox 12">
            <a:extLst>
              <a:ext uri="{FF2B5EF4-FFF2-40B4-BE49-F238E27FC236}">
                <a16:creationId xmlns:a16="http://schemas.microsoft.com/office/drawing/2014/main" id="{98DA61B6-3BED-4096-B9BF-3CC9A8E83896}"/>
              </a:ext>
            </a:extLst>
          </p:cNvPr>
          <p:cNvSpPr txBox="1"/>
          <p:nvPr/>
        </p:nvSpPr>
        <p:spPr>
          <a:xfrm>
            <a:off x="609600" y="1720840"/>
            <a:ext cx="792480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We are building a system for students that can help teachers to better explain concepts and use modern Augmented reality technology and create GLTF models using </a:t>
            </a:r>
            <a:r>
              <a:rPr lang="en-US" sz="2400" dirty="0">
                <a:solidFill>
                  <a:prstClr val="black"/>
                </a:solidFill>
                <a:latin typeface="Agency FB" panose="020B0503020202020204" pitchFamily="34" charset="0"/>
              </a:rPr>
              <a:t>3</a:t>
            </a:r>
            <a:r>
              <a:rPr kumimoji="0" lang="en-US" sz="24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D modeling software like Blender.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GLTF stands for Graphics Language Transmission Format which is portable and creatable and can hold 3D model data in a very efficient way.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We are using WEBXR API  where XR stands for Extended reality which include AR and VR for the web</a:t>
            </a:r>
          </a:p>
        </p:txBody>
      </p:sp>
    </p:spTree>
    <p:extLst>
      <p:ext uri="{BB962C8B-B14F-4D97-AF65-F5344CB8AC3E}">
        <p14:creationId xmlns:p14="http://schemas.microsoft.com/office/powerpoint/2010/main" val="221257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0299BA5D-E131-487F-A691-098E926E147D}"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13</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a:solidFill>
                  <a:srgbClr val="FF0000"/>
                </a:solidFill>
                <a:latin typeface="Bookman Old Style" pitchFamily="18" charset="0"/>
                <a:ea typeface="Cambria" panose="02040503050406030204" pitchFamily="18" charset="0"/>
              </a:rPr>
              <a:t>Project Description</a:t>
            </a:r>
            <a:endParaRPr lang="en-US" sz="3200" dirty="0">
              <a:solidFill>
                <a:srgbClr val="FF0000"/>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BCEA7F9A-7DA9-4E1A-941E-46FF8DA4B6A6}"/>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13" name="TextBox 12">
            <a:extLst>
              <a:ext uri="{FF2B5EF4-FFF2-40B4-BE49-F238E27FC236}">
                <a16:creationId xmlns:a16="http://schemas.microsoft.com/office/drawing/2014/main" id="{98DA61B6-3BED-4096-B9BF-3CC9A8E83896}"/>
              </a:ext>
            </a:extLst>
          </p:cNvPr>
          <p:cNvSpPr txBox="1"/>
          <p:nvPr/>
        </p:nvSpPr>
        <p:spPr>
          <a:xfrm>
            <a:off x="498231" y="1631184"/>
            <a:ext cx="792480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Inside the AR Engine block </a:t>
            </a:r>
            <a:r>
              <a:rPr lang="en-US" sz="2400" dirty="0">
                <a:solidFill>
                  <a:prstClr val="black"/>
                </a:solidFill>
                <a:latin typeface="Agency FB" panose="020B0503020202020204" pitchFamily="34" charset="0"/>
              </a:rPr>
              <a:t>uses FREAK (fast retina </a:t>
            </a:r>
            <a:r>
              <a:rPr lang="en-US" sz="2400" dirty="0" err="1">
                <a:solidFill>
                  <a:prstClr val="black"/>
                </a:solidFill>
                <a:latin typeface="Agency FB" panose="020B0503020202020204" pitchFamily="34" charset="0"/>
              </a:rPr>
              <a:t>keypoint</a:t>
            </a:r>
            <a:r>
              <a:rPr lang="en-US" sz="2400" dirty="0">
                <a:solidFill>
                  <a:prstClr val="black"/>
                </a:solidFill>
                <a:latin typeface="Agency FB" panose="020B0503020202020204" pitchFamily="34" charset="0"/>
              </a:rPr>
              <a:t>) descriptor.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the image vector that has same features as the uploaded marker it is being uploaded will be compares to see the marker really exist In the scene and renders the </a:t>
            </a:r>
            <a:r>
              <a:rPr kumimoji="0" lang="en-IN" sz="2400" b="0" i="0" u="none" strike="noStrike" kern="1200" cap="none" spc="0" normalizeH="0" baseline="0" noProof="0" dirty="0" err="1">
                <a:ln>
                  <a:noFill/>
                </a:ln>
                <a:solidFill>
                  <a:prstClr val="black"/>
                </a:solidFill>
                <a:effectLst/>
                <a:uLnTx/>
                <a:uFillTx/>
                <a:latin typeface="Agency FB" panose="020B0503020202020204" pitchFamily="34" charset="0"/>
                <a:ea typeface="+mn-ea"/>
                <a:cs typeface="+mn-cs"/>
              </a:rPr>
              <a:t>gltf</a:t>
            </a:r>
            <a:r>
              <a:rPr kumimoji="0" lang="en-IN" sz="24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 model.</a:t>
            </a:r>
          </a:p>
        </p:txBody>
      </p:sp>
      <p:sp>
        <p:nvSpPr>
          <p:cNvPr id="3" name="Rectangle 2">
            <a:extLst>
              <a:ext uri="{FF2B5EF4-FFF2-40B4-BE49-F238E27FC236}">
                <a16:creationId xmlns:a16="http://schemas.microsoft.com/office/drawing/2014/main" id="{C4DE344C-52C0-4B6D-955B-5EEF5F50FEC8}"/>
              </a:ext>
            </a:extLst>
          </p:cNvPr>
          <p:cNvSpPr/>
          <p:nvPr/>
        </p:nvSpPr>
        <p:spPr>
          <a:xfrm>
            <a:off x="2274276" y="4495800"/>
            <a:ext cx="1066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Image</a:t>
            </a:r>
          </a:p>
          <a:p>
            <a:pPr algn="ctr"/>
            <a:r>
              <a:rPr lang="en-US" dirty="0"/>
              <a:t>(Frame)</a:t>
            </a:r>
            <a:endParaRPr lang="en-IN" dirty="0"/>
          </a:p>
        </p:txBody>
      </p:sp>
      <p:sp>
        <p:nvSpPr>
          <p:cNvPr id="15" name="Rectangle 14">
            <a:extLst>
              <a:ext uri="{FF2B5EF4-FFF2-40B4-BE49-F238E27FC236}">
                <a16:creationId xmlns:a16="http://schemas.microsoft.com/office/drawing/2014/main" id="{E1F8AF21-51BF-4922-96B0-F4198B221CFD}"/>
              </a:ext>
            </a:extLst>
          </p:cNvPr>
          <p:cNvSpPr/>
          <p:nvPr/>
        </p:nvSpPr>
        <p:spPr>
          <a:xfrm>
            <a:off x="5480538" y="4495800"/>
            <a:ext cx="1682262"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of the model in the feed</a:t>
            </a:r>
            <a:endParaRPr lang="en-IN" dirty="0"/>
          </a:p>
        </p:txBody>
      </p:sp>
      <p:sp>
        <p:nvSpPr>
          <p:cNvPr id="16" name="Rectangle 15">
            <a:extLst>
              <a:ext uri="{FF2B5EF4-FFF2-40B4-BE49-F238E27FC236}">
                <a16:creationId xmlns:a16="http://schemas.microsoft.com/office/drawing/2014/main" id="{87E389DE-F444-456B-B3B6-2B16E2BFF1C8}"/>
              </a:ext>
            </a:extLst>
          </p:cNvPr>
          <p:cNvSpPr/>
          <p:nvPr/>
        </p:nvSpPr>
        <p:spPr>
          <a:xfrm>
            <a:off x="3804138" y="4495800"/>
            <a:ext cx="11430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Binary</a:t>
            </a:r>
          </a:p>
          <a:p>
            <a:pPr algn="ctr"/>
            <a:r>
              <a:rPr lang="en-US" dirty="0"/>
              <a:t>descriptor</a:t>
            </a:r>
          </a:p>
          <a:p>
            <a:pPr algn="ctr"/>
            <a:endParaRPr lang="en-IN" dirty="0"/>
          </a:p>
        </p:txBody>
      </p:sp>
      <p:sp>
        <p:nvSpPr>
          <p:cNvPr id="4" name="Arrow: Right 3">
            <a:extLst>
              <a:ext uri="{FF2B5EF4-FFF2-40B4-BE49-F238E27FC236}">
                <a16:creationId xmlns:a16="http://schemas.microsoft.com/office/drawing/2014/main" id="{B5A4B976-3535-4494-AA61-71879B477AEA}"/>
              </a:ext>
            </a:extLst>
          </p:cNvPr>
          <p:cNvSpPr/>
          <p:nvPr/>
        </p:nvSpPr>
        <p:spPr>
          <a:xfrm>
            <a:off x="3423138" y="4951935"/>
            <a:ext cx="381000" cy="225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3AC61A7C-F34F-4C3B-86C1-21C8BC667BC4}"/>
              </a:ext>
            </a:extLst>
          </p:cNvPr>
          <p:cNvSpPr/>
          <p:nvPr/>
        </p:nvSpPr>
        <p:spPr>
          <a:xfrm>
            <a:off x="5061438" y="4906403"/>
            <a:ext cx="381000" cy="225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5438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0299BA5D-E131-487F-A691-098E926E147D}"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14</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Results</a:t>
            </a:r>
            <a:endParaRPr lang="en-US" sz="3200" dirty="0">
              <a:solidFill>
                <a:srgbClr val="FF0000"/>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BCEA7F9A-7DA9-4E1A-941E-46FF8DA4B6A6}"/>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pic>
        <p:nvPicPr>
          <p:cNvPr id="3" name="Picture 2">
            <a:extLst>
              <a:ext uri="{FF2B5EF4-FFF2-40B4-BE49-F238E27FC236}">
                <a16:creationId xmlns:a16="http://schemas.microsoft.com/office/drawing/2014/main" id="{E37CBBC9-522C-4DF4-B75C-41F9CA99E669}"/>
              </a:ext>
            </a:extLst>
          </p:cNvPr>
          <p:cNvPicPr>
            <a:picLocks noChangeAspect="1"/>
          </p:cNvPicPr>
          <p:nvPr/>
        </p:nvPicPr>
        <p:blipFill>
          <a:blip r:embed="rId2"/>
          <a:stretch>
            <a:fillRect/>
          </a:stretch>
        </p:blipFill>
        <p:spPr>
          <a:xfrm>
            <a:off x="732488" y="1874258"/>
            <a:ext cx="4065984" cy="2286000"/>
          </a:xfrm>
          <a:prstGeom prst="rect">
            <a:avLst/>
          </a:prstGeom>
        </p:spPr>
      </p:pic>
      <p:pic>
        <p:nvPicPr>
          <p:cNvPr id="4" name="Picture 3">
            <a:extLst>
              <a:ext uri="{FF2B5EF4-FFF2-40B4-BE49-F238E27FC236}">
                <a16:creationId xmlns:a16="http://schemas.microsoft.com/office/drawing/2014/main" id="{7DFE787C-9EF9-4394-B750-D099FF069964}"/>
              </a:ext>
            </a:extLst>
          </p:cNvPr>
          <p:cNvPicPr>
            <a:picLocks noChangeAspect="1"/>
          </p:cNvPicPr>
          <p:nvPr/>
        </p:nvPicPr>
        <p:blipFill>
          <a:blip r:embed="rId3"/>
          <a:stretch>
            <a:fillRect/>
          </a:stretch>
        </p:blipFill>
        <p:spPr>
          <a:xfrm>
            <a:off x="800100" y="4370189"/>
            <a:ext cx="3733800" cy="2099238"/>
          </a:xfrm>
          <a:prstGeom prst="rect">
            <a:avLst/>
          </a:prstGeom>
        </p:spPr>
      </p:pic>
      <p:pic>
        <p:nvPicPr>
          <p:cNvPr id="5" name="Picture 4">
            <a:extLst>
              <a:ext uri="{FF2B5EF4-FFF2-40B4-BE49-F238E27FC236}">
                <a16:creationId xmlns:a16="http://schemas.microsoft.com/office/drawing/2014/main" id="{522B6854-CAE0-420A-A8E4-A38DD61F65B0}"/>
              </a:ext>
            </a:extLst>
          </p:cNvPr>
          <p:cNvPicPr>
            <a:picLocks noChangeAspect="1"/>
          </p:cNvPicPr>
          <p:nvPr/>
        </p:nvPicPr>
        <p:blipFill>
          <a:blip r:embed="rId4"/>
          <a:stretch>
            <a:fillRect/>
          </a:stretch>
        </p:blipFill>
        <p:spPr>
          <a:xfrm>
            <a:off x="4722320" y="4370189"/>
            <a:ext cx="3738669" cy="2099238"/>
          </a:xfrm>
          <a:prstGeom prst="rect">
            <a:avLst/>
          </a:prstGeom>
        </p:spPr>
      </p:pic>
      <p:pic>
        <p:nvPicPr>
          <p:cNvPr id="6" name="Picture 5">
            <a:extLst>
              <a:ext uri="{FF2B5EF4-FFF2-40B4-BE49-F238E27FC236}">
                <a16:creationId xmlns:a16="http://schemas.microsoft.com/office/drawing/2014/main" id="{47C75CA6-7564-42CE-87FF-8033C05B5381}"/>
              </a:ext>
            </a:extLst>
          </p:cNvPr>
          <p:cNvPicPr>
            <a:picLocks noChangeAspect="1"/>
          </p:cNvPicPr>
          <p:nvPr/>
        </p:nvPicPr>
        <p:blipFill>
          <a:blip r:embed="rId5"/>
          <a:stretch>
            <a:fillRect/>
          </a:stretch>
        </p:blipFill>
        <p:spPr>
          <a:xfrm>
            <a:off x="4909038" y="1871217"/>
            <a:ext cx="3733800" cy="2271061"/>
          </a:xfrm>
          <a:prstGeom prst="rect">
            <a:avLst/>
          </a:prstGeom>
        </p:spPr>
      </p:pic>
    </p:spTree>
    <p:extLst>
      <p:ext uri="{BB962C8B-B14F-4D97-AF65-F5344CB8AC3E}">
        <p14:creationId xmlns:p14="http://schemas.microsoft.com/office/powerpoint/2010/main" val="81327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0299BA5D-E131-487F-A691-098E926E147D}"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15</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Conclusion</a:t>
            </a:r>
            <a:endParaRPr lang="en-US" sz="3200" dirty="0">
              <a:solidFill>
                <a:srgbClr val="FF0000"/>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BCEA7F9A-7DA9-4E1A-941E-46FF8DA4B6A6}"/>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7" name="TextBox 6">
            <a:extLst>
              <a:ext uri="{FF2B5EF4-FFF2-40B4-BE49-F238E27FC236}">
                <a16:creationId xmlns:a16="http://schemas.microsoft.com/office/drawing/2014/main" id="{DDCF8A68-7121-405E-825B-993E22B7B991}"/>
              </a:ext>
            </a:extLst>
          </p:cNvPr>
          <p:cNvSpPr txBox="1"/>
          <p:nvPr/>
        </p:nvSpPr>
        <p:spPr>
          <a:xfrm>
            <a:off x="970935" y="1575375"/>
            <a:ext cx="7467600" cy="23484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Bookman Old Style" pitchFamily="18" charset="0"/>
              </a:rPr>
              <a:t>The Ultimate goal is to reach as may devices supported as possible with less resource usage ad o external software requirements. </a:t>
            </a:r>
            <a:r>
              <a:rPr lang="en-US" sz="2000" dirty="0" err="1">
                <a:latin typeface="Bookman Old Style" pitchFamily="18" charset="0"/>
              </a:rPr>
              <a:t>i.e</a:t>
            </a:r>
            <a:r>
              <a:rPr lang="en-US" sz="2000" dirty="0">
                <a:latin typeface="Bookman Old Style" pitchFamily="18" charset="0"/>
              </a:rPr>
              <a:t>, as a web platform </a:t>
            </a:r>
          </a:p>
          <a:p>
            <a:pPr marL="342900" indent="-342900">
              <a:lnSpc>
                <a:spcPct val="150000"/>
              </a:lnSpc>
              <a:buFont typeface="Arial" panose="020B0604020202020204" pitchFamily="34" charset="0"/>
              <a:buChar char="•"/>
            </a:pPr>
            <a:r>
              <a:rPr lang="en-US" sz="2000" dirty="0">
                <a:latin typeface="Bookman Old Style" pitchFamily="18" charset="0"/>
              </a:rPr>
              <a:t>Fast Retina Key point (FREAK) algorithm is used for real time matching of the marker image.</a:t>
            </a:r>
          </a:p>
        </p:txBody>
      </p:sp>
    </p:spTree>
    <p:extLst>
      <p:ext uri="{BB962C8B-B14F-4D97-AF65-F5344CB8AC3E}">
        <p14:creationId xmlns:p14="http://schemas.microsoft.com/office/powerpoint/2010/main" val="573599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8581"/>
            <a:ext cx="8229600" cy="4525963"/>
          </a:xfrm>
        </p:spPr>
        <p:txBody>
          <a:bodyPr/>
          <a:lstStyle/>
          <a:p>
            <a:pPr marL="457200" indent="-457200" algn="just">
              <a:buFont typeface="+mj-lt"/>
              <a:buAutoNum type="arabicPeriod"/>
            </a:pPr>
            <a:endParaRPr lang="en-US" sz="2000" dirty="0">
              <a:latin typeface="Bookman Old Style" pitchFamily="18" charset="0"/>
              <a:ea typeface="Calibri" panose="020F0502020204030204" pitchFamily="34" charset="0"/>
              <a:cs typeface="Times New Roman" panose="02020603050405020304" pitchFamily="18" charset="0"/>
            </a:endParaRPr>
          </a:p>
          <a:p>
            <a:pPr marL="457200" indent="-457200" algn="just">
              <a:buFont typeface="+mj-lt"/>
              <a:buAutoNum type="arabicPeriod"/>
            </a:pPr>
            <a:r>
              <a:rPr lang="en-US" sz="2000" dirty="0">
                <a:latin typeface="Bookman Old Style" pitchFamily="18" charset="0"/>
                <a:ea typeface="Calibri" panose="020F0502020204030204" pitchFamily="34" charset="0"/>
                <a:cs typeface="Times New Roman" panose="02020603050405020304" pitchFamily="18" charset="0"/>
              </a:rPr>
              <a:t> </a:t>
            </a:r>
            <a:r>
              <a:rPr lang="en-US" sz="2000" dirty="0">
                <a:latin typeface="Bookman Old Style" pitchFamily="18" charset="0"/>
                <a:cs typeface="Times New Roman" panose="02020603050405020304" pitchFamily="18" charset="0"/>
              </a:rPr>
              <a:t>S. Patil, C. Prabhu, O. </a:t>
            </a:r>
            <a:r>
              <a:rPr lang="en-US" sz="2000" dirty="0" err="1">
                <a:latin typeface="Bookman Old Style" pitchFamily="18" charset="0"/>
                <a:cs typeface="Times New Roman" panose="02020603050405020304" pitchFamily="18" charset="0"/>
              </a:rPr>
              <a:t>Neogi</a:t>
            </a:r>
            <a:r>
              <a:rPr lang="en-US" sz="2000" dirty="0">
                <a:latin typeface="Bookman Old Style" pitchFamily="18" charset="0"/>
                <a:cs typeface="Times New Roman" panose="02020603050405020304" pitchFamily="18" charset="0"/>
              </a:rPr>
              <a:t>, A. R. Joshi and N. Katre, "E-learning system using Augmented Reality," 2016 International Conference on Computing Communication Control and automation (ICCUBEA), 2016, pp. 1-5, </a:t>
            </a:r>
            <a:r>
              <a:rPr lang="en-US" sz="2000" dirty="0" err="1">
                <a:latin typeface="Bookman Old Style" pitchFamily="18" charset="0"/>
                <a:cs typeface="Times New Roman" panose="02020603050405020304" pitchFamily="18" charset="0"/>
              </a:rPr>
              <a:t>doi</a:t>
            </a:r>
            <a:r>
              <a:rPr lang="en-US" sz="2000" dirty="0">
                <a:latin typeface="Bookman Old Style" pitchFamily="18" charset="0"/>
                <a:cs typeface="Times New Roman" panose="02020603050405020304" pitchFamily="18" charset="0"/>
              </a:rPr>
              <a:t>: 10.1109/ICCUBEA.2016.7860038.</a:t>
            </a:r>
            <a:endParaRPr lang="en-US" sz="2000" dirty="0">
              <a:latin typeface="Bookman Old Style" pitchFamily="18" charset="0"/>
              <a:ea typeface="Calibri" panose="020F0502020204030204" pitchFamily="34" charset="0"/>
              <a:cs typeface="Times New Roman" panose="02020603050405020304" pitchFamily="18" charset="0"/>
            </a:endParaRPr>
          </a:p>
          <a:p>
            <a:pPr marL="457200" indent="-457200" algn="just">
              <a:buFont typeface="+mj-lt"/>
              <a:buAutoNum type="arabicPeriod"/>
            </a:pPr>
            <a:r>
              <a:rPr lang="en-US" sz="2000" dirty="0">
                <a:latin typeface="Bookman Old Style" pitchFamily="18" charset="0"/>
                <a:ea typeface="Calibri" panose="020F0502020204030204" pitchFamily="34" charset="0"/>
                <a:cs typeface="Times New Roman" panose="02020603050405020304" pitchFamily="18" charset="0"/>
              </a:rPr>
              <a:t>Dutta, </a:t>
            </a:r>
            <a:r>
              <a:rPr lang="en-US" sz="2000" dirty="0" err="1">
                <a:latin typeface="Bookman Old Style" pitchFamily="18" charset="0"/>
                <a:ea typeface="Calibri" panose="020F0502020204030204" pitchFamily="34" charset="0"/>
                <a:cs typeface="Times New Roman" panose="02020603050405020304" pitchFamily="18" charset="0"/>
              </a:rPr>
              <a:t>Kamalika</a:t>
            </a:r>
            <a:r>
              <a:rPr lang="en-US" sz="2000" dirty="0">
                <a:latin typeface="Bookman Old Style" pitchFamily="18" charset="0"/>
                <a:ea typeface="Calibri" panose="020F0502020204030204" pitchFamily="34" charset="0"/>
                <a:cs typeface="Times New Roman" panose="02020603050405020304" pitchFamily="18" charset="0"/>
              </a:rPr>
              <a:t>. (2019). Augmented Reality for E-Learning.</a:t>
            </a:r>
          </a:p>
          <a:p>
            <a:pPr marL="457200" indent="-457200" algn="just">
              <a:buFont typeface="+mj-lt"/>
              <a:buAutoNum type="arabicPeriod"/>
            </a:pPr>
            <a:r>
              <a:rPr lang="sv-SE" sz="2000" dirty="0">
                <a:latin typeface="Bookman Old Style" pitchFamily="18" charset="0"/>
                <a:cs typeface="Times New Roman" panose="02020603050405020304" pitchFamily="18" charset="0"/>
              </a:rPr>
              <a:t>S.Selvakumara Samy , Vikash Kumar , Rishabh Raj Singh,</a:t>
            </a:r>
            <a:r>
              <a:rPr lang="en-US" sz="2000" dirty="0">
                <a:latin typeface="Bookman Old Style" pitchFamily="18" charset="0"/>
                <a:cs typeface="Times New Roman" panose="02020603050405020304" pitchFamily="18" charset="0"/>
              </a:rPr>
              <a:t>International Journal of Pure and Applied Mathematics Volume 118 No. 20 2018, 291-296</a:t>
            </a:r>
            <a:endParaRPr lang="en-IN" sz="2000" dirty="0">
              <a:latin typeface="Bookman Old Style" pitchFamily="18" charset="0"/>
              <a:cs typeface="Times New Roman" panose="02020603050405020304" pitchFamily="18" charset="0"/>
            </a:endParaRPr>
          </a:p>
          <a:p>
            <a:pPr marL="457200" indent="-457200" algn="just">
              <a:buFont typeface="+mj-lt"/>
              <a:buAutoNum type="arabicPeriod"/>
            </a:pPr>
            <a:r>
              <a:rPr lang="en-US" sz="2000" dirty="0">
                <a:latin typeface="Bookman Old Style" pitchFamily="18" charset="0"/>
                <a:ea typeface="Calibri" panose="020F0502020204030204" pitchFamily="34" charset="0"/>
                <a:cs typeface="Times New Roman" panose="02020603050405020304" pitchFamily="18" charset="0"/>
              </a:rPr>
              <a:t>Silva, Rodrigo &amp; Rodrigues, Paulo &amp; </a:t>
            </a:r>
            <a:r>
              <a:rPr lang="en-US" sz="2000" dirty="0" err="1">
                <a:latin typeface="Bookman Old Style" pitchFamily="18" charset="0"/>
                <a:ea typeface="Calibri" panose="020F0502020204030204" pitchFamily="34" charset="0"/>
                <a:cs typeface="Times New Roman" panose="02020603050405020304" pitchFamily="18" charset="0"/>
              </a:rPr>
              <a:t>Mazala</a:t>
            </a:r>
            <a:r>
              <a:rPr lang="en-US" sz="2000" dirty="0">
                <a:latin typeface="Bookman Old Style" pitchFamily="18" charset="0"/>
                <a:ea typeface="Calibri" panose="020F0502020204030204" pitchFamily="34" charset="0"/>
                <a:cs typeface="Times New Roman" panose="02020603050405020304" pitchFamily="18" charset="0"/>
              </a:rPr>
              <a:t>, Diego &amp; </a:t>
            </a:r>
            <a:r>
              <a:rPr lang="en-US" sz="2000" dirty="0" err="1">
                <a:latin typeface="Bookman Old Style" pitchFamily="18" charset="0"/>
                <a:ea typeface="Calibri" panose="020F0502020204030204" pitchFamily="34" charset="0"/>
                <a:cs typeface="Times New Roman" panose="02020603050405020304" pitchFamily="18" charset="0"/>
              </a:rPr>
              <a:t>Giraldi</a:t>
            </a:r>
            <a:r>
              <a:rPr lang="en-US" sz="2000" dirty="0">
                <a:latin typeface="Bookman Old Style" pitchFamily="18" charset="0"/>
                <a:ea typeface="Calibri" panose="020F0502020204030204" pitchFamily="34" charset="0"/>
                <a:cs typeface="Times New Roman" panose="02020603050405020304" pitchFamily="18" charset="0"/>
              </a:rPr>
              <a:t>, Gilson. (2019). Applying Object Recognition and Tracking to Augmented Reality for Information Visualization. </a:t>
            </a:r>
          </a:p>
        </p:txBody>
      </p:sp>
      <p:sp>
        <p:nvSpPr>
          <p:cNvPr id="4" name="Date Placeholder 3"/>
          <p:cNvSpPr>
            <a:spLocks noGrp="1"/>
          </p:cNvSpPr>
          <p:nvPr>
            <p:ph type="dt" sz="half" idx="10"/>
          </p:nvPr>
        </p:nvSpPr>
        <p:spPr/>
        <p:txBody>
          <a:bodyPr/>
          <a:lstStyle/>
          <a:p>
            <a:fld id="{44EACCAB-4EFA-423B-9343-3F021F102629}" type="datetime1">
              <a:rPr lang="en-US" smtClean="0">
                <a:solidFill>
                  <a:schemeClr val="tx1"/>
                </a:solidFill>
                <a:latin typeface="Modern No. 20" pitchFamily="18" charset="0"/>
              </a:rPr>
              <a:pPr/>
              <a:t>2/5/2022</a:t>
            </a:fld>
            <a:endParaRPr lang="en-US" dirty="0">
              <a:solidFill>
                <a:schemeClr val="tx1"/>
              </a:solidFill>
              <a:latin typeface="Modern No. 20" pitchFamily="18" charset="0"/>
            </a:endParaRPr>
          </a:p>
        </p:txBody>
      </p:sp>
      <p:sp>
        <p:nvSpPr>
          <p:cNvPr id="5" name="Footer Placeholder 4"/>
          <p:cNvSpPr>
            <a:spLocks noGrp="1"/>
          </p:cNvSpPr>
          <p:nvPr>
            <p:ph type="ftr" sz="quarter" idx="11"/>
          </p:nvPr>
        </p:nvSpPr>
        <p:spPr/>
        <p:txBody>
          <a:bodyPr/>
          <a:lstStyle/>
          <a:p>
            <a:r>
              <a:rPr lang="en-US">
                <a:solidFill>
                  <a:schemeClr val="tx1"/>
                </a:solidFill>
                <a:latin typeface="Modern No. 20" pitchFamily="18" charset="0"/>
              </a:rPr>
              <a:t>Dept. of Electronics and Communication Engineering</a:t>
            </a:r>
            <a:endParaRPr lang="en-US" dirty="0">
              <a:solidFill>
                <a:schemeClr val="tx1"/>
              </a:solidFill>
              <a:latin typeface="Modern No. 20"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chemeClr val="tx1"/>
                </a:solidFill>
                <a:latin typeface="Modern No. 20" pitchFamily="18" charset="0"/>
              </a:rPr>
              <a:pPr/>
              <a:t>16</a:t>
            </a:fld>
            <a:endParaRPr lang="en-US">
              <a:solidFill>
                <a:schemeClr val="tx1"/>
              </a:solidFill>
              <a:latin typeface="Modern No. 20" pitchFamily="18" charset="0"/>
            </a:endParaRPr>
          </a:p>
        </p:txBody>
      </p:sp>
      <p:sp>
        <p:nvSpPr>
          <p:cNvPr id="7" name="TextBox 6"/>
          <p:cNvSpPr txBox="1"/>
          <p:nvPr/>
        </p:nvSpPr>
        <p:spPr>
          <a:xfrm>
            <a:off x="381000" y="9144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References</a:t>
            </a:r>
            <a:endParaRPr lang="en-US" sz="3200" dirty="0">
              <a:solidFill>
                <a:srgbClr val="FF0000"/>
              </a:solidFill>
              <a:latin typeface="Bookman Old Style" pitchFamily="18" charset="0"/>
              <a:ea typeface="Cambria" panose="02040503050406030204" pitchFamily="18" charset="0"/>
            </a:endParaRPr>
          </a:p>
        </p:txBody>
      </p:sp>
      <p:sp>
        <p:nvSpPr>
          <p:cNvPr id="8" name="TextBox 7">
            <a:extLst>
              <a:ext uri="{FF2B5EF4-FFF2-40B4-BE49-F238E27FC236}">
                <a16:creationId xmlns:a16="http://schemas.microsoft.com/office/drawing/2014/main" id="{EADD53FC-7409-401B-8FB7-416215C7C407}"/>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9F7EA88B-AED7-451F-8F1F-C1590753EE45}"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17</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2362200" y="2743200"/>
            <a:ext cx="4267200" cy="923330"/>
          </a:xfrm>
          <a:prstGeom prst="rect">
            <a:avLst/>
          </a:prstGeom>
          <a:noFill/>
        </p:spPr>
        <p:txBody>
          <a:bodyPr wrap="square" rtlCol="0">
            <a:spAutoFit/>
          </a:bodyPr>
          <a:lstStyle/>
          <a:p>
            <a:r>
              <a:rPr lang="en-IN" sz="5400" dirty="0">
                <a:solidFill>
                  <a:srgbClr val="3E30FA"/>
                </a:solidFill>
                <a:latin typeface="Modern No. 20" pitchFamily="18" charset="0"/>
                <a:ea typeface="Cambria" panose="02040503050406030204" pitchFamily="18" charset="0"/>
              </a:rPr>
              <a:t>Thank You !!!</a:t>
            </a:r>
            <a:endParaRPr lang="en-US" sz="5400" dirty="0">
              <a:solidFill>
                <a:srgbClr val="3E30FA"/>
              </a:solidFill>
              <a:latin typeface="Modern No. 20" pitchFamily="18" charset="0"/>
              <a:ea typeface="Cambria" panose="02040503050406030204" pitchFamily="18" charset="0"/>
            </a:endParaRPr>
          </a:p>
        </p:txBody>
      </p:sp>
      <p:sp>
        <p:nvSpPr>
          <p:cNvPr id="7" name="TextBox 6">
            <a:extLst>
              <a:ext uri="{FF2B5EF4-FFF2-40B4-BE49-F238E27FC236}">
                <a16:creationId xmlns:a16="http://schemas.microsoft.com/office/drawing/2014/main" id="{EADD53FC-7409-401B-8FB7-416215C7C407}"/>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Tree>
    <p:extLst>
      <p:ext uri="{BB962C8B-B14F-4D97-AF65-F5344CB8AC3E}">
        <p14:creationId xmlns:p14="http://schemas.microsoft.com/office/powerpoint/2010/main" val="31880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2</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37535" y="990600"/>
            <a:ext cx="8534400" cy="5531194"/>
          </a:xfrm>
          <a:prstGeom prst="rect">
            <a:avLst/>
          </a:prstGeom>
          <a:noFill/>
        </p:spPr>
        <p:txBody>
          <a:bodyPr wrap="square" rtlCol="0">
            <a:spAutoFit/>
          </a:bodyPr>
          <a:lstStyle/>
          <a:p>
            <a:r>
              <a:rPr lang="en-IN" sz="3200" b="1" dirty="0">
                <a:solidFill>
                  <a:srgbClr val="FF0000"/>
                </a:solidFill>
                <a:latin typeface="Bookman Old Style" pitchFamily="18" charset="0"/>
                <a:ea typeface="Cambria" panose="02040503050406030204" pitchFamily="18" charset="0"/>
                <a:cs typeface="Times New Roman" pitchFamily="18" charset="0"/>
              </a:rPr>
              <a:t>Outline:</a:t>
            </a:r>
            <a:endParaRPr lang="en-US" sz="3200" b="1" dirty="0">
              <a:solidFill>
                <a:srgbClr val="FF0000"/>
              </a:solidFill>
              <a:latin typeface="Bookman Old Style" pitchFamily="18" charset="0"/>
              <a:ea typeface="Cambria" panose="02040503050406030204" pitchFamily="18" charset="0"/>
              <a:cs typeface="Times New Roman" pitchFamily="18" charset="0"/>
            </a:endParaRPr>
          </a:p>
          <a:p>
            <a:pPr marL="342900" lvl="0" indent="-342900" algn="just">
              <a:lnSpc>
                <a:spcPct val="150000"/>
              </a:lnSpc>
              <a:spcBef>
                <a:spcPts val="300"/>
              </a:spcBef>
              <a:spcAft>
                <a:spcPts val="300"/>
              </a:spcAft>
              <a:buSzPct val="85000"/>
              <a:buFont typeface="Arial" pitchFamily="34" charset="0"/>
              <a:buChar char="•"/>
              <a:defRPr/>
            </a:pPr>
            <a:r>
              <a:rPr lang="en-IN" altLang="zh-TW" sz="2400" dirty="0">
                <a:latin typeface="Bookman Old Style" pitchFamily="18" charset="0"/>
                <a:ea typeface="Cambria" panose="02040503050406030204" pitchFamily="18" charset="0"/>
                <a:cs typeface="Times New Roman" pitchFamily="18" charset="0"/>
              </a:rPr>
              <a:t>Objectives </a:t>
            </a:r>
          </a:p>
          <a:p>
            <a:pPr marL="342900" lvl="0" indent="-342900" algn="just">
              <a:lnSpc>
                <a:spcPct val="150000"/>
              </a:lnSpc>
              <a:spcBef>
                <a:spcPts val="300"/>
              </a:spcBef>
              <a:spcAft>
                <a:spcPts val="300"/>
              </a:spcAft>
              <a:buSzPct val="85000"/>
              <a:buFont typeface="Arial" pitchFamily="34" charset="0"/>
              <a:buChar char="•"/>
              <a:defRPr/>
            </a:pPr>
            <a:r>
              <a:rPr lang="en-IN" altLang="zh-TW" sz="2400" dirty="0">
                <a:latin typeface="Bookman Old Style" pitchFamily="18" charset="0"/>
                <a:ea typeface="Cambria" panose="02040503050406030204" pitchFamily="18" charset="0"/>
                <a:cs typeface="Times New Roman" pitchFamily="18" charset="0"/>
              </a:rPr>
              <a:t>Motivation</a:t>
            </a:r>
          </a:p>
          <a:p>
            <a:pPr marL="342900" lvl="0" indent="-342900" algn="just">
              <a:lnSpc>
                <a:spcPct val="150000"/>
              </a:lnSpc>
              <a:spcBef>
                <a:spcPts val="300"/>
              </a:spcBef>
              <a:spcAft>
                <a:spcPts val="300"/>
              </a:spcAft>
              <a:buSzPct val="85000"/>
              <a:buFont typeface="Arial" pitchFamily="34" charset="0"/>
              <a:buChar char="•"/>
              <a:defRPr/>
            </a:pPr>
            <a:r>
              <a:rPr lang="en-IN" altLang="zh-TW" sz="2400" dirty="0">
                <a:latin typeface="Bookman Old Style" pitchFamily="18" charset="0"/>
                <a:ea typeface="Cambria" panose="02040503050406030204" pitchFamily="18" charset="0"/>
                <a:cs typeface="Times New Roman" pitchFamily="18" charset="0"/>
              </a:rPr>
              <a:t>Introduction</a:t>
            </a:r>
          </a:p>
          <a:p>
            <a:pPr marL="342900" lvl="0" indent="-342900" algn="just">
              <a:lnSpc>
                <a:spcPct val="150000"/>
              </a:lnSpc>
              <a:spcBef>
                <a:spcPts val="300"/>
              </a:spcBef>
              <a:spcAft>
                <a:spcPts val="300"/>
              </a:spcAft>
              <a:buSzPct val="85000"/>
              <a:buFont typeface="Arial" pitchFamily="34" charset="0"/>
              <a:buChar char="•"/>
              <a:defRPr/>
            </a:pPr>
            <a:r>
              <a:rPr lang="en-US" altLang="zh-TW" sz="2400" dirty="0">
                <a:latin typeface="Bookman Old Style" pitchFamily="18" charset="0"/>
                <a:ea typeface="Cambria" panose="02040503050406030204" pitchFamily="18" charset="0"/>
                <a:cs typeface="Times New Roman" pitchFamily="18" charset="0"/>
              </a:rPr>
              <a:t>Literature Survey</a:t>
            </a:r>
          </a:p>
          <a:p>
            <a:pPr marL="342900" lvl="0" indent="-342900" algn="just">
              <a:lnSpc>
                <a:spcPct val="150000"/>
              </a:lnSpc>
              <a:spcBef>
                <a:spcPts val="300"/>
              </a:spcBef>
              <a:spcAft>
                <a:spcPts val="300"/>
              </a:spcAft>
              <a:buSzPct val="85000"/>
              <a:buFont typeface="Arial" pitchFamily="34" charset="0"/>
              <a:buChar char="•"/>
              <a:defRPr/>
            </a:pPr>
            <a:r>
              <a:rPr lang="en-US" altLang="zh-TW" sz="2400" dirty="0">
                <a:latin typeface="Bookman Old Style" pitchFamily="18" charset="0"/>
                <a:ea typeface="Cambria" panose="02040503050406030204" pitchFamily="18" charset="0"/>
                <a:cs typeface="Times New Roman" pitchFamily="18" charset="0"/>
              </a:rPr>
              <a:t>Proposed Design </a:t>
            </a:r>
          </a:p>
          <a:p>
            <a:pPr marL="342900" lvl="0" indent="-342900" algn="just">
              <a:lnSpc>
                <a:spcPct val="150000"/>
              </a:lnSpc>
              <a:spcBef>
                <a:spcPts val="300"/>
              </a:spcBef>
              <a:spcAft>
                <a:spcPts val="300"/>
              </a:spcAft>
              <a:buSzPct val="85000"/>
              <a:buFont typeface="Arial" pitchFamily="34" charset="0"/>
              <a:buChar char="•"/>
              <a:defRPr/>
            </a:pPr>
            <a:r>
              <a:rPr lang="en-US" altLang="zh-TW" sz="2400" dirty="0">
                <a:latin typeface="Bookman Old Style" pitchFamily="18" charset="0"/>
                <a:ea typeface="Cambria" panose="02040503050406030204" pitchFamily="18" charset="0"/>
                <a:cs typeface="Times New Roman" pitchFamily="18" charset="0"/>
              </a:rPr>
              <a:t>Results and Discussion</a:t>
            </a:r>
          </a:p>
          <a:p>
            <a:pPr marL="342900" lvl="0" indent="-342900" algn="just">
              <a:lnSpc>
                <a:spcPct val="150000"/>
              </a:lnSpc>
              <a:spcBef>
                <a:spcPts val="300"/>
              </a:spcBef>
              <a:spcAft>
                <a:spcPts val="300"/>
              </a:spcAft>
              <a:buSzPct val="85000"/>
              <a:buFont typeface="Arial" pitchFamily="34" charset="0"/>
              <a:buChar char="•"/>
              <a:defRPr/>
            </a:pPr>
            <a:r>
              <a:rPr lang="en-US" altLang="zh-TW" sz="2400" dirty="0">
                <a:latin typeface="Bookman Old Style" pitchFamily="18" charset="0"/>
                <a:ea typeface="Cambria" panose="02040503050406030204" pitchFamily="18" charset="0"/>
                <a:cs typeface="Times New Roman" pitchFamily="18" charset="0"/>
              </a:rPr>
              <a:t>Conclusion </a:t>
            </a:r>
          </a:p>
          <a:p>
            <a:pPr marL="342900" lvl="0" indent="-342900" algn="just">
              <a:lnSpc>
                <a:spcPct val="150000"/>
              </a:lnSpc>
              <a:spcBef>
                <a:spcPts val="300"/>
              </a:spcBef>
              <a:spcAft>
                <a:spcPts val="300"/>
              </a:spcAft>
              <a:buSzPct val="85000"/>
              <a:buFont typeface="Arial" pitchFamily="34" charset="0"/>
              <a:buChar char="•"/>
              <a:defRPr/>
            </a:pPr>
            <a:r>
              <a:rPr lang="en-US" altLang="zh-TW" sz="2400" dirty="0">
                <a:latin typeface="Bookman Old Style" pitchFamily="18" charset="0"/>
                <a:ea typeface="Cambria" panose="02040503050406030204" pitchFamily="18" charset="0"/>
                <a:cs typeface="Times New Roman" pitchFamily="18" charset="0"/>
              </a:rPr>
              <a:t>References</a:t>
            </a:r>
          </a:p>
        </p:txBody>
      </p:sp>
      <p:sp>
        <p:nvSpPr>
          <p:cNvPr id="7" name="Date Placeholder 6"/>
          <p:cNvSpPr>
            <a:spLocks noGrp="1"/>
          </p:cNvSpPr>
          <p:nvPr>
            <p:ph type="dt" sz="half" idx="10"/>
          </p:nvPr>
        </p:nvSpPr>
        <p:spPr>
          <a:xfrm>
            <a:off x="457200" y="6416675"/>
            <a:ext cx="838200" cy="365125"/>
          </a:xfrm>
        </p:spPr>
        <p:txBody>
          <a:bodyPr/>
          <a:lstStyle/>
          <a:p>
            <a:fld id="{2A230891-572F-42B4-84E9-44C4527F4F0D}" type="datetime1">
              <a:rPr lang="en-US" smtClean="0">
                <a:solidFill>
                  <a:schemeClr val="tx1"/>
                </a:solidFill>
                <a:latin typeface="Modern No. 20" pitchFamily="18" charset="0"/>
              </a:rPr>
              <a:pPr/>
              <a:t>2/5/2022</a:t>
            </a:fld>
            <a:endParaRPr lang="en-US" dirty="0">
              <a:solidFill>
                <a:schemeClr val="tx1"/>
              </a:solidFill>
              <a:latin typeface="Modern No. 20"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E0A05A67-B52F-4334-8AD0-8B969CC0EC05}"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3</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Objectives:</a:t>
            </a:r>
            <a:endParaRPr lang="en-US" sz="3200" dirty="0">
              <a:solidFill>
                <a:srgbClr val="FF0000"/>
              </a:solidFill>
              <a:latin typeface="Bookman Old Style" pitchFamily="18" charset="0"/>
              <a:ea typeface="Cambria" panose="02040503050406030204" pitchFamily="18" charset="0"/>
            </a:endParaRPr>
          </a:p>
        </p:txBody>
      </p:sp>
      <p:sp>
        <p:nvSpPr>
          <p:cNvPr id="5" name="TextBox 4">
            <a:extLst>
              <a:ext uri="{FF2B5EF4-FFF2-40B4-BE49-F238E27FC236}">
                <a16:creationId xmlns:a16="http://schemas.microsoft.com/office/drawing/2014/main" id="{B4156A27-B586-4E85-AE9F-EEAB8795964B}"/>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13" name="Content Placeholder 4">
            <a:extLst>
              <a:ext uri="{FF2B5EF4-FFF2-40B4-BE49-F238E27FC236}">
                <a16:creationId xmlns:a16="http://schemas.microsoft.com/office/drawing/2014/main" id="{36659E95-1B98-44AD-8B0B-59D008538250}"/>
              </a:ext>
            </a:extLst>
          </p:cNvPr>
          <p:cNvSpPr txBox="1">
            <a:spLocks/>
          </p:cNvSpPr>
          <p:nvPr/>
        </p:nvSpPr>
        <p:spPr>
          <a:xfrm>
            <a:off x="457200" y="1676400"/>
            <a:ext cx="7772400" cy="403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dirty="0">
                <a:latin typeface="Agency FB" panose="020B0503020202020204" pitchFamily="34" charset="0"/>
              </a:rPr>
              <a:t>Our Objective is to build a learning platform for students which can transform two-dimensional teaching methods into immersive three-dimensional experiences along with the desired three dimensional objects.</a:t>
            </a:r>
          </a:p>
          <a:p>
            <a:r>
              <a:rPr lang="en-US" sz="2500" dirty="0">
                <a:latin typeface="Agency FB" panose="020B0503020202020204" pitchFamily="34" charset="0"/>
              </a:rPr>
              <a:t>Relieve teachers from carrying expensive specimen or sometimes dangerous specimen to carry into the classroom and still get all the benefits</a:t>
            </a:r>
            <a:endParaRPr lang="en-IN" sz="2500" dirty="0">
              <a:latin typeface="Agency FB" panose="020B0503020202020204" pitchFamily="34" charset="0"/>
            </a:endParaRPr>
          </a:p>
          <a:p>
            <a:endParaRPr lang="en-IN" sz="2500" dirty="0">
              <a:latin typeface="Agency FB" panose="020B0503020202020204" pitchFamily="34" charset="0"/>
            </a:endParaRPr>
          </a:p>
        </p:txBody>
      </p:sp>
    </p:spTree>
    <p:extLst>
      <p:ext uri="{BB962C8B-B14F-4D97-AF65-F5344CB8AC3E}">
        <p14:creationId xmlns:p14="http://schemas.microsoft.com/office/powerpoint/2010/main" val="2622709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4</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Motivation:</a:t>
            </a:r>
            <a:endParaRPr lang="en-US" sz="3200" dirty="0">
              <a:solidFill>
                <a:srgbClr val="FF0000"/>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A8B5A75B-3AED-4CDA-B77F-901598FDF324}"/>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7" name="Date Placeholder 6"/>
          <p:cNvSpPr>
            <a:spLocks noGrp="1"/>
          </p:cNvSpPr>
          <p:nvPr>
            <p:ph type="dt" sz="half" idx="10"/>
          </p:nvPr>
        </p:nvSpPr>
        <p:spPr/>
        <p:txBody>
          <a:bodyPr/>
          <a:lstStyle/>
          <a:p>
            <a:fld id="{FF440E38-B602-4491-993C-3E285DB369BA}" type="datetime1">
              <a:rPr lang="en-US" smtClean="0">
                <a:solidFill>
                  <a:schemeClr val="tx1"/>
                </a:solidFill>
                <a:latin typeface="Modern No. 20" pitchFamily="18" charset="0"/>
              </a:rPr>
              <a:pPr/>
              <a:t>2/5/2022</a:t>
            </a:fld>
            <a:endParaRPr lang="en-US" dirty="0">
              <a:solidFill>
                <a:schemeClr val="tx1"/>
              </a:solidFill>
              <a:latin typeface="Modern No. 20" pitchFamily="18" charset="0"/>
            </a:endParaRPr>
          </a:p>
        </p:txBody>
      </p:sp>
      <p:sp>
        <p:nvSpPr>
          <p:cNvPr id="8" name="Content Placeholder 4">
            <a:extLst>
              <a:ext uri="{FF2B5EF4-FFF2-40B4-BE49-F238E27FC236}">
                <a16:creationId xmlns:a16="http://schemas.microsoft.com/office/drawing/2014/main" id="{EA096BE4-72CC-44EF-9026-747F52297B56}"/>
              </a:ext>
            </a:extLst>
          </p:cNvPr>
          <p:cNvSpPr txBox="1">
            <a:spLocks/>
          </p:cNvSpPr>
          <p:nvPr/>
        </p:nvSpPr>
        <p:spPr>
          <a:xfrm>
            <a:off x="457200" y="1730077"/>
            <a:ext cx="4040188" cy="413732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dirty="0">
                <a:latin typeface="Agency FB" panose="020B0503020202020204" pitchFamily="34" charset="0"/>
              </a:rPr>
              <a:t>Classrooms that lack visual elements that help students to understand better a picture is better than telling a thousand words.</a:t>
            </a:r>
          </a:p>
          <a:p>
            <a:r>
              <a:rPr lang="en-US" sz="2500" dirty="0">
                <a:latin typeface="Agency FB" panose="020B0503020202020204" pitchFamily="34" charset="0"/>
              </a:rPr>
              <a:t>Augmented reality is the technology that can transform learning completely.</a:t>
            </a:r>
          </a:p>
          <a:p>
            <a:endParaRPr lang="en-IN" sz="2500" dirty="0">
              <a:latin typeface="Agency FB" panose="020B0503020202020204" pitchFamily="34" charset="0"/>
            </a:endParaRPr>
          </a:p>
        </p:txBody>
      </p:sp>
      <p:pic>
        <p:nvPicPr>
          <p:cNvPr id="9" name="Picture 2" descr="Image result for augemented realities">
            <a:extLst>
              <a:ext uri="{FF2B5EF4-FFF2-40B4-BE49-F238E27FC236}">
                <a16:creationId xmlns:a16="http://schemas.microsoft.com/office/drawing/2014/main" id="{A6D0DA76-93ED-4905-9C09-C38BFA2E0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316" y="1562924"/>
            <a:ext cx="3813968" cy="2273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62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12893EC0-157D-4840-A6D3-82522EE7022C}"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5</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Introduction:</a:t>
            </a:r>
            <a:endParaRPr lang="en-US" sz="3200" dirty="0">
              <a:solidFill>
                <a:srgbClr val="FF0000"/>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1A5ABBE9-E45A-4D93-BE35-38DD53578FF8}"/>
              </a:ext>
            </a:extLst>
          </p:cNvPr>
          <p:cNvSpPr txBox="1"/>
          <p:nvPr/>
        </p:nvSpPr>
        <p:spPr>
          <a:xfrm>
            <a:off x="4800600" y="304800"/>
            <a:ext cx="4343400" cy="646331"/>
          </a:xfrm>
          <a:prstGeom prst="rect">
            <a:avLst/>
          </a:prstGeom>
          <a:noFill/>
        </p:spPr>
        <p:txBody>
          <a:bodyPr wrap="square" rtlCol="0">
            <a:spAutoFit/>
          </a:bodyPr>
          <a:lstStyle/>
          <a:p>
            <a:pPr algn="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a:p>
            <a:pPr algn="r"/>
            <a:endParaRPr lang="en-US" dirty="0">
              <a:latin typeface="Modern No. 20" pitchFamily="18" charset="0"/>
              <a:ea typeface="Cambria" panose="02040503050406030204" pitchFamily="18" charset="0"/>
            </a:endParaRPr>
          </a:p>
        </p:txBody>
      </p:sp>
      <p:sp>
        <p:nvSpPr>
          <p:cNvPr id="7" name="TextBox 6">
            <a:extLst>
              <a:ext uri="{FF2B5EF4-FFF2-40B4-BE49-F238E27FC236}">
                <a16:creationId xmlns:a16="http://schemas.microsoft.com/office/drawing/2014/main" id="{87CEF5DE-791C-4D27-81A7-DACC89442D03}"/>
              </a:ext>
            </a:extLst>
          </p:cNvPr>
          <p:cNvSpPr txBox="1"/>
          <p:nvPr/>
        </p:nvSpPr>
        <p:spPr>
          <a:xfrm>
            <a:off x="0" y="5791200"/>
            <a:ext cx="9144000" cy="634020"/>
          </a:xfrm>
          <a:prstGeom prst="rect">
            <a:avLst/>
          </a:prstGeom>
          <a:noFill/>
        </p:spPr>
        <p:txBody>
          <a:bodyPr wrap="square">
            <a:spAutoFit/>
          </a:bodyPr>
          <a:lstStyle/>
          <a:p>
            <a:pPr marL="0" marR="0" lvl="1" algn="ctr" defTabSz="914400" rtl="0" eaLnBrk="1" fontAlgn="base" latinLnBrk="0" hangingPunct="1">
              <a:lnSpc>
                <a:spcPct val="100000"/>
              </a:lnSpc>
              <a:spcBef>
                <a:spcPct val="20000"/>
              </a:spcBef>
              <a:spcAft>
                <a:spcPct val="0"/>
              </a:spcAft>
              <a:buClrTx/>
              <a:buSzTx/>
              <a:tabLst/>
              <a:defRPr/>
            </a:pPr>
            <a:r>
              <a:rPr lang="en-US" altLang="en-US" sz="1600" dirty="0">
                <a:latin typeface="Agency FB" pitchFamily="34" charset="0"/>
                <a:cs typeface="+mn-cs"/>
              </a:rPr>
              <a:t>For example: Information collected from web, have to cite below mentioned </a:t>
            </a:r>
          </a:p>
          <a:p>
            <a:pPr marL="0" marR="0" lvl="1" algn="ctr" defTabSz="914400" rtl="0" eaLnBrk="1" fontAlgn="base" latinLnBrk="0" hangingPunct="1">
              <a:lnSpc>
                <a:spcPct val="100000"/>
              </a:lnSpc>
              <a:spcBef>
                <a:spcPct val="20000"/>
              </a:spcBef>
              <a:spcAft>
                <a:spcPct val="0"/>
              </a:spcAft>
              <a:buClrTx/>
              <a:buSzTx/>
              <a:tabLst/>
              <a:defRPr/>
            </a:pPr>
            <a:r>
              <a:rPr lang="en-US" altLang="en-US" sz="1600" dirty="0">
                <a:solidFill>
                  <a:srgbClr val="3E30FA"/>
                </a:solidFill>
                <a:latin typeface="Agency FB" pitchFamily="34" charset="0"/>
                <a:cs typeface="+mn-cs"/>
              </a:rPr>
              <a:t>Source: </a:t>
            </a:r>
            <a:r>
              <a:rPr kumimoji="0" lang="en-US" altLang="en-US" sz="1600" b="0" u="none" strike="noStrike" kern="1200" cap="none" spc="0" normalizeH="0" baseline="0" noProof="0" dirty="0">
                <a:ln>
                  <a:noFill/>
                </a:ln>
                <a:solidFill>
                  <a:srgbClr val="3E30FA"/>
                </a:solidFill>
                <a:effectLst/>
                <a:uLnTx/>
                <a:uFillTx/>
                <a:latin typeface="Agency FB" pitchFamily="34" charset="0"/>
                <a:cs typeface="+mn-cs"/>
              </a:rPr>
              <a:t>Ryan Jacoby and Diego Rodriguez, Innovation, Growth, and Getting to Where You Want to Go, Design Management Review Vol. 18 No. 1</a:t>
            </a:r>
          </a:p>
        </p:txBody>
      </p:sp>
      <p:sp>
        <p:nvSpPr>
          <p:cNvPr id="8" name="TextBox 7">
            <a:extLst>
              <a:ext uri="{FF2B5EF4-FFF2-40B4-BE49-F238E27FC236}">
                <a16:creationId xmlns:a16="http://schemas.microsoft.com/office/drawing/2014/main" id="{FC0ED32B-1975-4796-983D-5FD70F50DF5D}"/>
              </a:ext>
            </a:extLst>
          </p:cNvPr>
          <p:cNvSpPr txBox="1"/>
          <p:nvPr/>
        </p:nvSpPr>
        <p:spPr>
          <a:xfrm>
            <a:off x="612112" y="1917372"/>
            <a:ext cx="8215370" cy="2739211"/>
          </a:xfrm>
          <a:prstGeom prst="rect">
            <a:avLst/>
          </a:prstGeom>
          <a:noFill/>
        </p:spPr>
        <p:txBody>
          <a:bodyPr wrap="square" rtlCol="0">
            <a:spAutoFit/>
          </a:bodyPr>
          <a:lstStyle/>
          <a:p>
            <a:pPr>
              <a:spcBef>
                <a:spcPts val="600"/>
              </a:spcBef>
            </a:pPr>
            <a:r>
              <a:rPr lang="en-US" sz="2400" b="0" i="0" dirty="0">
                <a:effectLst/>
                <a:latin typeface="Agency FB" panose="020B0503020202020204" pitchFamily="34" charset="0"/>
              </a:rPr>
              <a:t>Augmented Reality (AR) is a groundbreaking technology which enhances the real world by virtual objects in order to create a new mixed reality environment.</a:t>
            </a:r>
          </a:p>
          <a:p>
            <a:pPr>
              <a:spcBef>
                <a:spcPts val="600"/>
              </a:spcBef>
            </a:pPr>
            <a:endParaRPr lang="en-US" sz="2400" b="0" i="0" dirty="0">
              <a:effectLst/>
              <a:latin typeface="Agency FB" panose="020B0503020202020204" pitchFamily="34" charset="0"/>
            </a:endParaRPr>
          </a:p>
          <a:p>
            <a:pPr>
              <a:spcBef>
                <a:spcPts val="600"/>
              </a:spcBef>
            </a:pPr>
            <a:r>
              <a:rPr lang="en-US" sz="2400" b="0" i="0" dirty="0">
                <a:effectLst/>
                <a:latin typeface="Agency FB" panose="020B0503020202020204" pitchFamily="34" charset="0"/>
              </a:rPr>
              <a:t>One of the key challenges for Augmented Reality applications is the tracking of the user’s viewing position and orientation in real-time, in order to obtain precise alignment between real and virtual objects</a:t>
            </a:r>
            <a:endParaRPr lang="en-IN" sz="2400" dirty="0">
              <a:latin typeface="Agency FB" panose="020B0503020202020204" pitchFamily="34" charset="0"/>
            </a:endParaRPr>
          </a:p>
          <a:p>
            <a:endParaRPr lang="en-US" dirty="0">
              <a:latin typeface="+mj-lt"/>
            </a:endParaRPr>
          </a:p>
        </p:txBody>
      </p:sp>
    </p:spTree>
    <p:extLst>
      <p:ext uri="{BB962C8B-B14F-4D97-AF65-F5344CB8AC3E}">
        <p14:creationId xmlns:p14="http://schemas.microsoft.com/office/powerpoint/2010/main" val="78109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1B973587-03F8-48D9-B92A-84DEE4E7B27A}"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6</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Literature Survey: </a:t>
            </a:r>
            <a:r>
              <a:rPr lang="en-IN" sz="3200" dirty="0">
                <a:latin typeface="Bookman Old Style" pitchFamily="18" charset="0"/>
                <a:ea typeface="Cambria" panose="02040503050406030204" pitchFamily="18" charset="0"/>
              </a:rPr>
              <a:t>01</a:t>
            </a:r>
            <a:r>
              <a:rPr lang="en-IN" sz="3200" dirty="0">
                <a:solidFill>
                  <a:srgbClr val="FF0000"/>
                </a:solidFill>
                <a:latin typeface="Bookman Old Style" pitchFamily="18" charset="0"/>
                <a:ea typeface="Cambria" panose="02040503050406030204" pitchFamily="18" charset="0"/>
              </a:rPr>
              <a:t>  </a:t>
            </a:r>
            <a:endParaRPr lang="en-US" sz="4000" dirty="0">
              <a:solidFill>
                <a:srgbClr val="3E30FA"/>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BC1FC3D7-7B8C-4ABA-834F-E644C52BE6A7}"/>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7" name="TextBox 6"/>
          <p:cNvSpPr txBox="1"/>
          <p:nvPr/>
        </p:nvSpPr>
        <p:spPr>
          <a:xfrm>
            <a:off x="820615" y="1684000"/>
            <a:ext cx="7467600" cy="4195123"/>
          </a:xfrm>
          <a:prstGeom prst="rect">
            <a:avLst/>
          </a:prstGeom>
          <a:noFill/>
        </p:spPr>
        <p:txBody>
          <a:bodyPr wrap="square" rtlCol="0">
            <a:spAutoFit/>
          </a:bodyPr>
          <a:lstStyle/>
          <a:p>
            <a:pPr>
              <a:lnSpc>
                <a:spcPct val="150000"/>
              </a:lnSpc>
            </a:pPr>
            <a:r>
              <a:rPr lang="en-US" sz="2000" b="1" dirty="0"/>
              <a:t>H</a:t>
            </a:r>
            <a:r>
              <a:rPr lang="en-US" sz="2000" b="1" dirty="0">
                <a:latin typeface="Agency FB" panose="020B0503020202020204"/>
              </a:rPr>
              <a:t>E Learning System Using Augmented Reality [1]</a:t>
            </a:r>
            <a:endParaRPr lang="en-US" sz="2000" b="1" dirty="0"/>
          </a:p>
          <a:p>
            <a:pPr marL="342900" indent="-342900">
              <a:lnSpc>
                <a:spcPct val="150000"/>
              </a:lnSpc>
              <a:buFont typeface="Arial" panose="020B0604020202020204" pitchFamily="34" charset="0"/>
              <a:buChar char="•"/>
            </a:pPr>
            <a:r>
              <a:rPr lang="en-US" sz="2000" dirty="0">
                <a:latin typeface="Bookman Old Style" pitchFamily="18" charset="0"/>
              </a:rPr>
              <a:t>Methodology  : Augmented models are displayed to students in the desktop PC . Simple geometrical objects can be subjected to scaling rotating ..</a:t>
            </a:r>
            <a:r>
              <a:rPr lang="en-US" sz="2000" dirty="0" err="1">
                <a:latin typeface="Bookman Old Style" pitchFamily="18" charset="0"/>
              </a:rPr>
              <a:t>etc</a:t>
            </a:r>
            <a:r>
              <a:rPr lang="en-US" sz="2000" dirty="0">
                <a:latin typeface="Bookman Old Style" pitchFamily="18" charset="0"/>
              </a:rPr>
              <a:t>[1]</a:t>
            </a:r>
          </a:p>
          <a:p>
            <a:pPr lvl="1">
              <a:lnSpc>
                <a:spcPct val="150000"/>
              </a:lnSpc>
              <a:buFont typeface="Arial" pitchFamily="34" charset="0"/>
              <a:buChar char="•"/>
            </a:pPr>
            <a:r>
              <a:rPr lang="en-US" sz="2000" dirty="0">
                <a:latin typeface="Bookman Old Style" pitchFamily="18" charset="0"/>
              </a:rPr>
              <a:t> Advantage: The user has a full understanding of the geometrical shapes that he placed and scaled in his own scene</a:t>
            </a:r>
          </a:p>
          <a:p>
            <a:pPr lvl="1">
              <a:lnSpc>
                <a:spcPct val="150000"/>
              </a:lnSpc>
              <a:buFont typeface="Arial" pitchFamily="34" charset="0"/>
              <a:buChar char="•"/>
            </a:pPr>
            <a:r>
              <a:rPr lang="en-US" sz="2000" dirty="0">
                <a:latin typeface="Bookman Old Style" pitchFamily="18" charset="0"/>
              </a:rPr>
              <a:t> Drawbacks: It is limited and requires special software called Unity to be installed on the system.</a:t>
            </a:r>
          </a:p>
        </p:txBody>
      </p:sp>
    </p:spTree>
    <p:extLst>
      <p:ext uri="{BB962C8B-B14F-4D97-AF65-F5344CB8AC3E}">
        <p14:creationId xmlns:p14="http://schemas.microsoft.com/office/powerpoint/2010/main" val="2059442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1B973587-03F8-48D9-B92A-84DEE4E7B27A}"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7</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Literature Survey: </a:t>
            </a:r>
            <a:r>
              <a:rPr lang="en-IN" sz="3200" dirty="0">
                <a:latin typeface="Bookman Old Style" pitchFamily="18" charset="0"/>
                <a:ea typeface="Cambria" panose="02040503050406030204" pitchFamily="18" charset="0"/>
              </a:rPr>
              <a:t>02</a:t>
            </a:r>
            <a:r>
              <a:rPr lang="en-IN" sz="3200" dirty="0">
                <a:solidFill>
                  <a:srgbClr val="FF0000"/>
                </a:solidFill>
                <a:latin typeface="Bookman Old Style" pitchFamily="18" charset="0"/>
                <a:ea typeface="Cambria" panose="02040503050406030204" pitchFamily="18" charset="0"/>
              </a:rPr>
              <a:t>  </a:t>
            </a:r>
            <a:endParaRPr lang="en-US" sz="4000" dirty="0">
              <a:solidFill>
                <a:srgbClr val="3E30FA"/>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BC1FC3D7-7B8C-4ABA-834F-E644C52BE6A7}"/>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7" name="TextBox 6"/>
          <p:cNvSpPr txBox="1"/>
          <p:nvPr/>
        </p:nvSpPr>
        <p:spPr>
          <a:xfrm>
            <a:off x="970935" y="1575375"/>
            <a:ext cx="7467600" cy="4195123"/>
          </a:xfrm>
          <a:prstGeom prst="rect">
            <a:avLst/>
          </a:prstGeom>
          <a:noFill/>
        </p:spPr>
        <p:txBody>
          <a:bodyPr wrap="square" rtlCol="0">
            <a:spAutoFit/>
          </a:bodyPr>
          <a:lstStyle/>
          <a:p>
            <a:pPr>
              <a:lnSpc>
                <a:spcPct val="150000"/>
              </a:lnSpc>
            </a:pPr>
            <a:r>
              <a:rPr lang="en-US" sz="2000" b="1" dirty="0"/>
              <a:t>Head-Mounted Displays A Head-Mounted-Display (HMD) I E-learning  </a:t>
            </a:r>
          </a:p>
          <a:p>
            <a:pPr marL="342900" indent="-342900">
              <a:lnSpc>
                <a:spcPct val="150000"/>
              </a:lnSpc>
              <a:buFont typeface="Arial" panose="020B0604020202020204" pitchFamily="34" charset="0"/>
              <a:buChar char="•"/>
            </a:pPr>
            <a:r>
              <a:rPr lang="en-US" sz="2000" dirty="0">
                <a:latin typeface="Bookman Old Style" pitchFamily="18" charset="0"/>
              </a:rPr>
              <a:t>Methodology  : Augmented models are displayed to students via a head mounted device. So that it is  immersive in real world[2]</a:t>
            </a:r>
          </a:p>
          <a:p>
            <a:pPr marL="342900" indent="-342900">
              <a:lnSpc>
                <a:spcPct val="150000"/>
              </a:lnSpc>
              <a:buFont typeface="Arial" panose="020B0604020202020204" pitchFamily="34" charset="0"/>
              <a:buChar char="•"/>
            </a:pPr>
            <a:r>
              <a:rPr lang="en-US" sz="2000" dirty="0">
                <a:latin typeface="Bookman Old Style" pitchFamily="18" charset="0"/>
              </a:rPr>
              <a:t>Advantage: The wearer has a very intuitive and 360 degree overview of the model in his current scene</a:t>
            </a:r>
          </a:p>
          <a:p>
            <a:pPr marL="342900" indent="-342900">
              <a:lnSpc>
                <a:spcPct val="150000"/>
              </a:lnSpc>
              <a:buFont typeface="Arial" panose="020B0604020202020204" pitchFamily="34" charset="0"/>
              <a:buChar char="•"/>
            </a:pPr>
            <a:r>
              <a:rPr lang="en-US" sz="2000" dirty="0">
                <a:latin typeface="Bookman Old Style" pitchFamily="18" charset="0"/>
              </a:rPr>
              <a:t>Drawbacks The head mounted device is an extra device needed and comprises of extra hardware cost along with software cost.</a:t>
            </a:r>
          </a:p>
        </p:txBody>
      </p:sp>
    </p:spTree>
    <p:extLst>
      <p:ext uri="{BB962C8B-B14F-4D97-AF65-F5344CB8AC3E}">
        <p14:creationId xmlns:p14="http://schemas.microsoft.com/office/powerpoint/2010/main" val="267552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1B973587-03F8-48D9-B92A-84DEE4E7B27A}"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8</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Literature Survey: </a:t>
            </a:r>
            <a:r>
              <a:rPr lang="en-IN" sz="3200" dirty="0">
                <a:latin typeface="Bookman Old Style" pitchFamily="18" charset="0"/>
                <a:ea typeface="Cambria" panose="02040503050406030204" pitchFamily="18" charset="0"/>
              </a:rPr>
              <a:t>03</a:t>
            </a:r>
            <a:r>
              <a:rPr lang="en-IN" sz="3200" dirty="0">
                <a:solidFill>
                  <a:srgbClr val="FF0000"/>
                </a:solidFill>
                <a:latin typeface="Bookman Old Style" pitchFamily="18" charset="0"/>
                <a:ea typeface="Cambria" panose="02040503050406030204" pitchFamily="18" charset="0"/>
              </a:rPr>
              <a:t>  </a:t>
            </a:r>
            <a:endParaRPr lang="en-US" sz="4000" dirty="0">
              <a:solidFill>
                <a:srgbClr val="3E30FA"/>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BC1FC3D7-7B8C-4ABA-834F-E644C52BE6A7}"/>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7" name="TextBox 6"/>
          <p:cNvSpPr txBox="1"/>
          <p:nvPr/>
        </p:nvSpPr>
        <p:spPr>
          <a:xfrm>
            <a:off x="820615" y="1684000"/>
            <a:ext cx="7467600" cy="4195123"/>
          </a:xfrm>
          <a:prstGeom prst="rect">
            <a:avLst/>
          </a:prstGeom>
          <a:noFill/>
        </p:spPr>
        <p:txBody>
          <a:bodyPr wrap="square" rtlCol="0">
            <a:spAutoFit/>
          </a:bodyPr>
          <a:lstStyle/>
          <a:p>
            <a:pPr>
              <a:lnSpc>
                <a:spcPct val="150000"/>
              </a:lnSpc>
            </a:pPr>
            <a:r>
              <a:rPr lang="en-US" sz="2000" dirty="0"/>
              <a:t>AUGMENTED REALITY IN E-LEARNING SYSTEM </a:t>
            </a:r>
            <a:endParaRPr lang="en-US" sz="2000" b="1" dirty="0"/>
          </a:p>
          <a:p>
            <a:pPr marL="342900" indent="-342900">
              <a:lnSpc>
                <a:spcPct val="150000"/>
              </a:lnSpc>
              <a:buFont typeface="Arial" panose="020B0604020202020204" pitchFamily="34" charset="0"/>
              <a:buChar char="•"/>
            </a:pPr>
            <a:r>
              <a:rPr lang="en-US" sz="2000" dirty="0">
                <a:latin typeface="Bookman Old Style" pitchFamily="18" charset="0"/>
              </a:rPr>
              <a:t>Methodology  : </a:t>
            </a:r>
            <a:r>
              <a:rPr lang="en-US" sz="2000" dirty="0"/>
              <a:t>The main concept behind this project is to collate educational content with information technology. This helps students to understand the 3D objects in a better manner </a:t>
            </a:r>
            <a:r>
              <a:rPr lang="en-US" sz="2000" dirty="0">
                <a:latin typeface="Bookman Old Style" pitchFamily="18" charset="0"/>
              </a:rPr>
              <a:t>[3]</a:t>
            </a:r>
          </a:p>
          <a:p>
            <a:pPr marL="342900" indent="-342900">
              <a:lnSpc>
                <a:spcPct val="150000"/>
              </a:lnSpc>
              <a:buFont typeface="Arial" panose="020B0604020202020204" pitchFamily="34" charset="0"/>
              <a:buChar char="•"/>
            </a:pPr>
            <a:r>
              <a:rPr lang="en-US" sz="2000" dirty="0">
                <a:latin typeface="Bookman Old Style" pitchFamily="18" charset="0"/>
              </a:rPr>
              <a:t>Advantage: The user has a UI and He can use the UI to view the 3D model I the space and view it I different angles</a:t>
            </a:r>
          </a:p>
          <a:p>
            <a:pPr marL="342900" indent="-342900">
              <a:lnSpc>
                <a:spcPct val="150000"/>
              </a:lnSpc>
              <a:buFont typeface="Arial" panose="020B0604020202020204" pitchFamily="34" charset="0"/>
              <a:buChar char="•"/>
            </a:pPr>
            <a:r>
              <a:rPr lang="en-US" sz="2000" dirty="0">
                <a:latin typeface="Bookman Old Style" pitchFamily="18" charset="0"/>
              </a:rPr>
              <a:t>Drawbacks: Comprises of Complex and resource heavy software like Unity and Vuforia. And limited to PC only.</a:t>
            </a:r>
          </a:p>
        </p:txBody>
      </p:sp>
    </p:spTree>
    <p:extLst>
      <p:ext uri="{BB962C8B-B14F-4D97-AF65-F5344CB8AC3E}">
        <p14:creationId xmlns:p14="http://schemas.microsoft.com/office/powerpoint/2010/main" val="2852671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1B973587-03F8-48D9-B92A-84DEE4E7B27A}" type="datetime1">
              <a:rPr lang="en-US" smtClean="0">
                <a:solidFill>
                  <a:schemeClr val="tx1"/>
                </a:solidFill>
                <a:latin typeface="Modern No. 20" pitchFamily="18" charset="0"/>
              </a:rPr>
              <a:pPr/>
              <a:t>2/5/2022</a:t>
            </a:fld>
            <a:endParaRPr lang="en-US" dirty="0">
              <a:solidFill>
                <a:schemeClr val="tx1"/>
              </a:solidFill>
              <a:latin typeface="Modern No. 20" pitchFamily="18"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smtClean="0">
                <a:solidFill>
                  <a:schemeClr val="tx1"/>
                </a:solidFill>
                <a:latin typeface="Modern No. 20" pitchFamily="18" charset="0"/>
                <a:ea typeface="Cambria" panose="02040503050406030204" pitchFamily="18" charset="0"/>
              </a:rPr>
              <a:pPr/>
              <a:t>9</a:t>
            </a:fld>
            <a:endParaRPr lang="en-US" dirty="0">
              <a:solidFill>
                <a:schemeClr val="tx1"/>
              </a:solidFill>
              <a:latin typeface="Modern No. 20" pitchFamily="18"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dirty="0">
                <a:solidFill>
                  <a:schemeClr val="tx1"/>
                </a:solidFill>
                <a:latin typeface="Modern No. 20" pitchFamily="18"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dirty="0">
                <a:solidFill>
                  <a:srgbClr val="FF0000"/>
                </a:solidFill>
                <a:latin typeface="Bookman Old Style" pitchFamily="18" charset="0"/>
                <a:ea typeface="Cambria" panose="02040503050406030204" pitchFamily="18" charset="0"/>
              </a:rPr>
              <a:t>Literature Survey: </a:t>
            </a:r>
            <a:r>
              <a:rPr lang="en-IN" sz="3200" dirty="0">
                <a:latin typeface="Bookman Old Style" pitchFamily="18" charset="0"/>
                <a:ea typeface="Cambria" panose="02040503050406030204" pitchFamily="18" charset="0"/>
              </a:rPr>
              <a:t>04</a:t>
            </a:r>
            <a:r>
              <a:rPr lang="en-IN" sz="3200" dirty="0">
                <a:solidFill>
                  <a:srgbClr val="FF0000"/>
                </a:solidFill>
                <a:latin typeface="Bookman Old Style" pitchFamily="18" charset="0"/>
                <a:ea typeface="Cambria" panose="02040503050406030204" pitchFamily="18" charset="0"/>
              </a:rPr>
              <a:t>  </a:t>
            </a:r>
            <a:endParaRPr lang="en-US" sz="4000" dirty="0">
              <a:solidFill>
                <a:srgbClr val="3E30FA"/>
              </a:solidFill>
              <a:latin typeface="Bookman Old Style" pitchFamily="18" charset="0"/>
              <a:ea typeface="Cambria" panose="02040503050406030204" pitchFamily="18" charset="0"/>
            </a:endParaRPr>
          </a:p>
        </p:txBody>
      </p:sp>
      <p:sp>
        <p:nvSpPr>
          <p:cNvPr id="2" name="TextBox 1">
            <a:extLst>
              <a:ext uri="{FF2B5EF4-FFF2-40B4-BE49-F238E27FC236}">
                <a16:creationId xmlns:a16="http://schemas.microsoft.com/office/drawing/2014/main" id="{BC1FC3D7-7B8C-4ABA-834F-E644C52BE6A7}"/>
              </a:ext>
            </a:extLst>
          </p:cNvPr>
          <p:cNvSpPr txBox="1"/>
          <p:nvPr/>
        </p:nvSpPr>
        <p:spPr>
          <a:xfrm>
            <a:off x="4800600" y="304800"/>
            <a:ext cx="4343400" cy="369332"/>
          </a:xfrm>
          <a:prstGeom prst="rect">
            <a:avLst/>
          </a:prstGeom>
          <a:noFill/>
        </p:spPr>
        <p:txBody>
          <a:bodyPr wrap="square" rtlCol="0">
            <a:spAutoFit/>
          </a:bodyPr>
          <a:lstStyle/>
          <a:p>
            <a:pPr algn="ctr"/>
            <a:r>
              <a:rPr lang="en-IN" sz="1800" b="1" dirty="0">
                <a:latin typeface="Nyala" pitchFamily="2" charset="0"/>
                <a:ea typeface="Cambria" panose="02040503050406030204" pitchFamily="18" charset="0"/>
              </a:rPr>
              <a:t>Augmented </a:t>
            </a:r>
            <a:r>
              <a:rPr lang="en-IN" sz="1800" b="1" dirty="0" err="1">
                <a:latin typeface="Nyala" pitchFamily="2" charset="0"/>
                <a:ea typeface="Cambria" panose="02040503050406030204" pitchFamily="18" charset="0"/>
              </a:rPr>
              <a:t>Entites</a:t>
            </a:r>
            <a:r>
              <a:rPr lang="en-IN" sz="1800" b="1" dirty="0">
                <a:latin typeface="Nyala" pitchFamily="2" charset="0"/>
                <a:ea typeface="Cambria" panose="02040503050406030204" pitchFamily="18" charset="0"/>
              </a:rPr>
              <a:t> in real world for E-learning</a:t>
            </a:r>
            <a:endParaRPr lang="en-IN" sz="1050" b="1" dirty="0">
              <a:latin typeface="Nyala" pitchFamily="2" charset="0"/>
              <a:ea typeface="Cambria" panose="02040503050406030204" pitchFamily="18" charset="0"/>
            </a:endParaRPr>
          </a:p>
        </p:txBody>
      </p:sp>
      <p:sp>
        <p:nvSpPr>
          <p:cNvPr id="7" name="TextBox 6"/>
          <p:cNvSpPr txBox="1"/>
          <p:nvPr/>
        </p:nvSpPr>
        <p:spPr>
          <a:xfrm>
            <a:off x="820615" y="1684000"/>
            <a:ext cx="7467600" cy="3733458"/>
          </a:xfrm>
          <a:prstGeom prst="rect">
            <a:avLst/>
          </a:prstGeom>
          <a:noFill/>
        </p:spPr>
        <p:txBody>
          <a:bodyPr wrap="square" rtlCol="0">
            <a:spAutoFit/>
          </a:bodyPr>
          <a:lstStyle/>
          <a:p>
            <a:pPr>
              <a:lnSpc>
                <a:spcPct val="150000"/>
              </a:lnSpc>
            </a:pPr>
            <a:r>
              <a:rPr lang="en-US" sz="2000" b="1" dirty="0">
                <a:latin typeface="Bookman Old Style" pitchFamily="18" charset="0"/>
                <a:ea typeface="Calibri" panose="020F0502020204030204" pitchFamily="34" charset="0"/>
                <a:cs typeface="Times New Roman" panose="02020603050405020304" pitchFamily="18" charset="0"/>
              </a:rPr>
              <a:t>Applying Object Recognition and Tracking to Augmented Reality for Information Visualization</a:t>
            </a:r>
            <a:endParaRPr lang="en-US" sz="2000" b="1" dirty="0"/>
          </a:p>
          <a:p>
            <a:pPr marL="342900" indent="-342900">
              <a:lnSpc>
                <a:spcPct val="150000"/>
              </a:lnSpc>
              <a:buFont typeface="Arial" panose="020B0604020202020204" pitchFamily="34" charset="0"/>
              <a:buChar char="•"/>
            </a:pPr>
            <a:r>
              <a:rPr lang="en-US" sz="2000" dirty="0">
                <a:latin typeface="Bookman Old Style" pitchFamily="18" charset="0"/>
              </a:rPr>
              <a:t>Methodology  : Bayesian  Technique for overlaying objects on the video input[4]</a:t>
            </a:r>
          </a:p>
          <a:p>
            <a:pPr marL="342900" indent="-342900">
              <a:lnSpc>
                <a:spcPct val="150000"/>
              </a:lnSpc>
              <a:buFont typeface="Arial" panose="020B0604020202020204" pitchFamily="34" charset="0"/>
              <a:buChar char="•"/>
            </a:pPr>
            <a:r>
              <a:rPr lang="en-US" sz="2000" dirty="0">
                <a:latin typeface="Bookman Old Style" pitchFamily="18" charset="0"/>
              </a:rPr>
              <a:t>Advantage: bringing virtual objects into video frames.</a:t>
            </a:r>
          </a:p>
          <a:p>
            <a:pPr marL="342900" indent="-342900">
              <a:lnSpc>
                <a:spcPct val="150000"/>
              </a:lnSpc>
              <a:buFont typeface="Arial" panose="020B0604020202020204" pitchFamily="34" charset="0"/>
              <a:buChar char="•"/>
            </a:pPr>
            <a:r>
              <a:rPr lang="en-US" sz="2000" dirty="0">
                <a:latin typeface="Bookman Old Style" pitchFamily="18" charset="0"/>
              </a:rPr>
              <a:t>Drawbacks: only works on PC and is a special software to be installed by the user.</a:t>
            </a:r>
          </a:p>
          <a:p>
            <a:pPr lvl="1">
              <a:lnSpc>
                <a:spcPct val="150000"/>
              </a:lnSpc>
              <a:buFont typeface="Arial" pitchFamily="34" charset="0"/>
              <a:buChar char="•"/>
            </a:pPr>
            <a:endParaRPr lang="en-US" sz="2000" dirty="0">
              <a:latin typeface="Bookman Old Style" pitchFamily="18" charset="0"/>
            </a:endParaRPr>
          </a:p>
        </p:txBody>
      </p:sp>
    </p:spTree>
    <p:extLst>
      <p:ext uri="{BB962C8B-B14F-4D97-AF65-F5344CB8AC3E}">
        <p14:creationId xmlns:p14="http://schemas.microsoft.com/office/powerpoint/2010/main" val="794575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12386</TotalTime>
  <Words>1209</Words>
  <Application>Microsoft Office PowerPoint</Application>
  <PresentationFormat>On-screen Show (4:3)</PresentationFormat>
  <Paragraphs>147</Paragraphs>
  <Slides>17</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Agency FB</vt:lpstr>
      <vt:lpstr>Arial</vt:lpstr>
      <vt:lpstr>Bookman Old Style</vt:lpstr>
      <vt:lpstr>Calibri</vt:lpstr>
      <vt:lpstr>Cambria</vt:lpstr>
      <vt:lpstr>Modern No. 20</vt:lpstr>
      <vt:lpstr>Nyala</vt:lpstr>
      <vt:lpstr>Trebuchet MS</vt:lpstr>
      <vt:lpstr>Office Theme</vt:lpstr>
      <vt:lpstr>Custom Design</vt:lpstr>
      <vt:lpstr>Major Project Phase –II (A4445) Domain: Signal Processing  &amp; Image 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CLREDDY</dc:creator>
  <cp:lastModifiedBy>Rapolu Ravi Teja</cp:lastModifiedBy>
  <cp:revision>230</cp:revision>
  <dcterms:created xsi:type="dcterms:W3CDTF">2006-08-16T00:00:00Z</dcterms:created>
  <dcterms:modified xsi:type="dcterms:W3CDTF">2022-02-05T06:03:22Z</dcterms:modified>
</cp:coreProperties>
</file>